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6" r:id="rId4"/>
    <p:sldId id="276" r:id="rId5"/>
    <p:sldId id="290" r:id="rId6"/>
    <p:sldId id="279" r:id="rId7"/>
    <p:sldId id="280" r:id="rId8"/>
    <p:sldId id="281" r:id="rId9"/>
    <p:sldId id="283" r:id="rId10"/>
    <p:sldId id="284" r:id="rId11"/>
    <p:sldId id="285" r:id="rId12"/>
    <p:sldId id="286" r:id="rId13"/>
    <p:sldId id="287" r:id="rId14"/>
    <p:sldId id="288" r:id="rId15"/>
    <p:sldId id="277" r:id="rId16"/>
    <p:sldId id="291" r:id="rId17"/>
    <p:sldId id="292" r:id="rId18"/>
    <p:sldId id="289" r:id="rId19"/>
    <p:sldId id="278" r:id="rId20"/>
    <p:sldId id="260"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754FF-36AD-4F08-80F4-914D189D7F07}" v="225" dt="2021-01-26T14:40:38.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67" d="100"/>
          <a:sy n="67" d="100"/>
        </p:scale>
        <p:origin x="51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yliana Araouzou" userId="9ab0353f-938d-415d-ae36-d940285a7aad" providerId="ADAL" clId="{45C754FF-36AD-4F08-80F4-914D189D7F07}"/>
    <pc:docChg chg="addSld delSld modSld sldOrd">
      <pc:chgData name="Styliana Araouzou" userId="9ab0353f-938d-415d-ae36-d940285a7aad" providerId="ADAL" clId="{45C754FF-36AD-4F08-80F4-914D189D7F07}" dt="2021-01-27T08:01:58.059" v="259" actId="20577"/>
      <pc:docMkLst>
        <pc:docMk/>
      </pc:docMkLst>
      <pc:sldChg chg="addSp modSp">
        <pc:chgData name="Styliana Araouzou" userId="9ab0353f-938d-415d-ae36-d940285a7aad" providerId="ADAL" clId="{45C754FF-36AD-4F08-80F4-914D189D7F07}" dt="2021-01-26T12:26:50.268" v="0"/>
        <pc:sldMkLst>
          <pc:docMk/>
          <pc:sldMk cId="1577498303" sldId="256"/>
        </pc:sldMkLst>
        <pc:spChg chg="add mod">
          <ac:chgData name="Styliana Araouzou" userId="9ab0353f-938d-415d-ae36-d940285a7aad" providerId="ADAL" clId="{45C754FF-36AD-4F08-80F4-914D189D7F07}" dt="2021-01-26T12:26:50.268" v="0"/>
          <ac:spMkLst>
            <pc:docMk/>
            <pc:sldMk cId="1577498303" sldId="256"/>
            <ac:spMk id="5" creationId="{25AA1A0B-16E2-4670-8913-4232DC92BBB7}"/>
          </ac:spMkLst>
        </pc:spChg>
      </pc:sldChg>
      <pc:sldChg chg="ord">
        <pc:chgData name="Styliana Araouzou" userId="9ab0353f-938d-415d-ae36-d940285a7aad" providerId="ADAL" clId="{45C754FF-36AD-4F08-80F4-914D189D7F07}" dt="2021-01-26T12:29:06.842" v="1"/>
        <pc:sldMkLst>
          <pc:docMk/>
          <pc:sldMk cId="1369539742" sldId="260"/>
        </pc:sldMkLst>
      </pc:sldChg>
      <pc:sldChg chg="modAnim">
        <pc:chgData name="Styliana Araouzou" userId="9ab0353f-938d-415d-ae36-d940285a7aad" providerId="ADAL" clId="{45C754FF-36AD-4F08-80F4-914D189D7F07}" dt="2021-01-26T12:38:41.930" v="12"/>
        <pc:sldMkLst>
          <pc:docMk/>
          <pc:sldMk cId="4177176621" sldId="276"/>
        </pc:sldMkLst>
      </pc:sldChg>
      <pc:sldChg chg="addSp modSp modAnim">
        <pc:chgData name="Styliana Araouzou" userId="9ab0353f-938d-415d-ae36-d940285a7aad" providerId="ADAL" clId="{45C754FF-36AD-4F08-80F4-914D189D7F07}" dt="2021-01-26T14:37:38.712" v="210" actId="20577"/>
        <pc:sldMkLst>
          <pc:docMk/>
          <pc:sldMk cId="3733223431" sldId="278"/>
        </pc:sldMkLst>
        <pc:spChg chg="mod">
          <ac:chgData name="Styliana Araouzou" userId="9ab0353f-938d-415d-ae36-d940285a7aad" providerId="ADAL" clId="{45C754FF-36AD-4F08-80F4-914D189D7F07}" dt="2021-01-26T14:37:38.712" v="210" actId="20577"/>
          <ac:spMkLst>
            <pc:docMk/>
            <pc:sldMk cId="3733223431" sldId="278"/>
            <ac:spMk id="3" creationId="{DCDB5F06-A71E-44D7-BA8A-5A96BDAB5AF3}"/>
          </ac:spMkLst>
        </pc:spChg>
        <pc:spChg chg="add mod">
          <ac:chgData name="Styliana Araouzou" userId="9ab0353f-938d-415d-ae36-d940285a7aad" providerId="ADAL" clId="{45C754FF-36AD-4F08-80F4-914D189D7F07}" dt="2021-01-26T14:34:39.094" v="114" actId="2711"/>
          <ac:spMkLst>
            <pc:docMk/>
            <pc:sldMk cId="3733223431" sldId="278"/>
            <ac:spMk id="7" creationId="{2872A7F7-2E95-43F9-8EC1-AB2949E3BBF7}"/>
          </ac:spMkLst>
        </pc:spChg>
        <pc:spChg chg="add mod">
          <ac:chgData name="Styliana Araouzou" userId="9ab0353f-938d-415d-ae36-d940285a7aad" providerId="ADAL" clId="{45C754FF-36AD-4F08-80F4-914D189D7F07}" dt="2021-01-26T14:36:10.720" v="147" actId="207"/>
          <ac:spMkLst>
            <pc:docMk/>
            <pc:sldMk cId="3733223431" sldId="278"/>
            <ac:spMk id="8" creationId="{13A8615A-FBF2-4AE5-BA8B-0644D3FF3384}"/>
          </ac:spMkLst>
        </pc:spChg>
        <pc:spChg chg="add mod">
          <ac:chgData name="Styliana Araouzou" userId="9ab0353f-938d-415d-ae36-d940285a7aad" providerId="ADAL" clId="{45C754FF-36AD-4F08-80F4-914D189D7F07}" dt="2021-01-26T14:37:31.918" v="203"/>
          <ac:spMkLst>
            <pc:docMk/>
            <pc:sldMk cId="3733223431" sldId="278"/>
            <ac:spMk id="9" creationId="{6052F953-A45C-4784-8C01-7BD944F19E15}"/>
          </ac:spMkLst>
        </pc:spChg>
      </pc:sldChg>
      <pc:sldChg chg="addSp delSp modSp modTransition modAnim">
        <pc:chgData name="Styliana Araouzou" userId="9ab0353f-938d-415d-ae36-d940285a7aad" providerId="ADAL" clId="{45C754FF-36AD-4F08-80F4-914D189D7F07}" dt="2021-01-26T13:40:04.095" v="29"/>
        <pc:sldMkLst>
          <pc:docMk/>
          <pc:sldMk cId="236912206" sldId="279"/>
        </pc:sldMkLst>
        <pc:spChg chg="mod">
          <ac:chgData name="Styliana Araouzou" userId="9ab0353f-938d-415d-ae36-d940285a7aad" providerId="ADAL" clId="{45C754FF-36AD-4F08-80F4-914D189D7F07}" dt="2021-01-26T13:35:04.949" v="17"/>
          <ac:spMkLst>
            <pc:docMk/>
            <pc:sldMk cId="236912206" sldId="279"/>
            <ac:spMk id="3" creationId="{F9E7A59D-F84B-4320-9A24-074CF84E35AC}"/>
          </ac:spMkLst>
        </pc:spChg>
        <pc:spChg chg="add del">
          <ac:chgData name="Styliana Araouzou" userId="9ab0353f-938d-415d-ae36-d940285a7aad" providerId="ADAL" clId="{45C754FF-36AD-4F08-80F4-914D189D7F07}" dt="2021-01-26T13:34:16.530" v="14"/>
          <ac:spMkLst>
            <pc:docMk/>
            <pc:sldMk cId="236912206" sldId="279"/>
            <ac:spMk id="4" creationId="{1D421FB1-F7BA-4F10-8E6F-A1FBE7CA72C5}"/>
          </ac:spMkLst>
        </pc:spChg>
        <pc:spChg chg="add">
          <ac:chgData name="Styliana Araouzou" userId="9ab0353f-938d-415d-ae36-d940285a7aad" providerId="ADAL" clId="{45C754FF-36AD-4F08-80F4-914D189D7F07}" dt="2021-01-26T13:32:24.434" v="13"/>
          <ac:spMkLst>
            <pc:docMk/>
            <pc:sldMk cId="236912206" sldId="279"/>
            <ac:spMk id="5" creationId="{AA0B62C3-F37A-487A-A3C0-C09812CC372D}"/>
          </ac:spMkLst>
        </pc:spChg>
        <pc:graphicFrameChg chg="mod">
          <ac:chgData name="Styliana Araouzou" userId="9ab0353f-938d-415d-ae36-d940285a7aad" providerId="ADAL" clId="{45C754FF-36AD-4F08-80F4-914D189D7F07}" dt="2021-01-26T13:38:07.820" v="20" actId="14100"/>
          <ac:graphicFrameMkLst>
            <pc:docMk/>
            <pc:sldMk cId="236912206" sldId="279"/>
            <ac:graphicFrameMk id="24" creationId="{60F73F5D-A2E1-41A3-9933-D659982505F5}"/>
          </ac:graphicFrameMkLst>
        </pc:graphicFrameChg>
      </pc:sldChg>
      <pc:sldChg chg="modSp modAnim">
        <pc:chgData name="Styliana Araouzou" userId="9ab0353f-938d-415d-ae36-d940285a7aad" providerId="ADAL" clId="{45C754FF-36AD-4F08-80F4-914D189D7F07}" dt="2021-01-26T13:53:08.089" v="33" actId="403"/>
        <pc:sldMkLst>
          <pc:docMk/>
          <pc:sldMk cId="4279586487" sldId="280"/>
        </pc:sldMkLst>
        <pc:spChg chg="mod">
          <ac:chgData name="Styliana Araouzou" userId="9ab0353f-938d-415d-ae36-d940285a7aad" providerId="ADAL" clId="{45C754FF-36AD-4F08-80F4-914D189D7F07}" dt="2021-01-26T13:53:08.089" v="33" actId="403"/>
          <ac:spMkLst>
            <pc:docMk/>
            <pc:sldMk cId="4279586487" sldId="280"/>
            <ac:spMk id="3" creationId="{7F7020F6-0874-4609-82B1-CC7C8A3DD7FA}"/>
          </ac:spMkLst>
        </pc:spChg>
      </pc:sldChg>
      <pc:sldChg chg="modSp">
        <pc:chgData name="Styliana Araouzou" userId="9ab0353f-938d-415d-ae36-d940285a7aad" providerId="ADAL" clId="{45C754FF-36AD-4F08-80F4-914D189D7F07}" dt="2021-01-26T14:02:04.636" v="45" actId="113"/>
        <pc:sldMkLst>
          <pc:docMk/>
          <pc:sldMk cId="3408465724" sldId="281"/>
        </pc:sldMkLst>
        <pc:spChg chg="mod">
          <ac:chgData name="Styliana Araouzou" userId="9ab0353f-938d-415d-ae36-d940285a7aad" providerId="ADAL" clId="{45C754FF-36AD-4F08-80F4-914D189D7F07}" dt="2021-01-26T14:02:04.636" v="45" actId="113"/>
          <ac:spMkLst>
            <pc:docMk/>
            <pc:sldMk cId="3408465724" sldId="281"/>
            <ac:spMk id="2" creationId="{FB5BE785-C61E-46E9-820A-73AB355A5D45}"/>
          </ac:spMkLst>
        </pc:spChg>
      </pc:sldChg>
      <pc:sldChg chg="delSp modSp add ord setBg">
        <pc:chgData name="Styliana Araouzou" userId="9ab0353f-938d-415d-ae36-d940285a7aad" providerId="ADAL" clId="{45C754FF-36AD-4F08-80F4-914D189D7F07}" dt="2021-01-26T13:54:10.200" v="41" actId="115"/>
        <pc:sldMkLst>
          <pc:docMk/>
          <pc:sldMk cId="3379067450" sldId="283"/>
        </pc:sldMkLst>
        <pc:spChg chg="mod">
          <ac:chgData name="Styliana Araouzou" userId="9ab0353f-938d-415d-ae36-d940285a7aad" providerId="ADAL" clId="{45C754FF-36AD-4F08-80F4-914D189D7F07}" dt="2021-01-26T13:54:10.200" v="41" actId="115"/>
          <ac:spMkLst>
            <pc:docMk/>
            <pc:sldMk cId="3379067450" sldId="283"/>
            <ac:spMk id="8" creationId="{9C486BD0-5331-4EA1-8D70-B2686BC5D44C}"/>
          </ac:spMkLst>
        </pc:spChg>
        <pc:spChg chg="del">
          <ac:chgData name="Styliana Araouzou" userId="9ab0353f-938d-415d-ae36-d940285a7aad" providerId="ADAL" clId="{45C754FF-36AD-4F08-80F4-914D189D7F07}" dt="2021-01-26T13:51:49.584" v="31"/>
          <ac:spMkLst>
            <pc:docMk/>
            <pc:sldMk cId="3379067450" sldId="283"/>
            <ac:spMk id="10" creationId="{73DE2CFE-42F2-48F0-8706-5264E012B10C}"/>
          </ac:spMkLst>
        </pc:spChg>
      </pc:sldChg>
      <pc:sldChg chg="addSp delSp modSp add setBg">
        <pc:chgData name="Styliana Araouzou" userId="9ab0353f-938d-415d-ae36-d940285a7aad" providerId="ADAL" clId="{45C754FF-36AD-4F08-80F4-914D189D7F07}" dt="2021-01-26T13:55:27.450" v="43"/>
        <pc:sldMkLst>
          <pc:docMk/>
          <pc:sldMk cId="2065921494" sldId="284"/>
        </pc:sldMkLst>
        <pc:spChg chg="del">
          <ac:chgData name="Styliana Araouzou" userId="9ab0353f-938d-415d-ae36-d940285a7aad" providerId="ADAL" clId="{45C754FF-36AD-4F08-80F4-914D189D7F07}" dt="2021-01-26T13:54:19.855" v="42"/>
          <ac:spMkLst>
            <pc:docMk/>
            <pc:sldMk cId="2065921494" sldId="284"/>
            <ac:spMk id="31" creationId="{5E39A796-BE83-48B1-B33F-35C4A32AAB57}"/>
          </ac:spMkLst>
        </pc:spChg>
        <pc:spChg chg="del">
          <ac:chgData name="Styliana Araouzou" userId="9ab0353f-938d-415d-ae36-d940285a7aad" providerId="ADAL" clId="{45C754FF-36AD-4F08-80F4-914D189D7F07}" dt="2021-01-26T13:54:19.855" v="42"/>
          <ac:spMkLst>
            <pc:docMk/>
            <pc:sldMk cId="2065921494" sldId="284"/>
            <ac:spMk id="33" creationId="{72F84B47-E267-4194-8194-831DB7B5547F}"/>
          </ac:spMkLst>
        </pc:spChg>
        <pc:picChg chg="add mod">
          <ac:chgData name="Styliana Araouzou" userId="9ab0353f-938d-415d-ae36-d940285a7aad" providerId="ADAL" clId="{45C754FF-36AD-4F08-80F4-914D189D7F07}" dt="2021-01-26T13:55:27.450" v="43"/>
          <ac:picMkLst>
            <pc:docMk/>
            <pc:sldMk cId="2065921494" sldId="284"/>
            <ac:picMk id="11" creationId="{EDC64371-48D1-477C-9A1F-992F439C0A78}"/>
          </ac:picMkLst>
        </pc:picChg>
      </pc:sldChg>
      <pc:sldChg chg="delSp modSp add setBg">
        <pc:chgData name="Styliana Araouzou" userId="9ab0353f-938d-415d-ae36-d940285a7aad" providerId="ADAL" clId="{45C754FF-36AD-4F08-80F4-914D189D7F07}" dt="2021-01-26T14:04:39.477" v="59" actId="20577"/>
        <pc:sldMkLst>
          <pc:docMk/>
          <pc:sldMk cId="618759981" sldId="285"/>
        </pc:sldMkLst>
        <pc:spChg chg="mod">
          <ac:chgData name="Styliana Araouzou" userId="9ab0353f-938d-415d-ae36-d940285a7aad" providerId="ADAL" clId="{45C754FF-36AD-4F08-80F4-914D189D7F07}" dt="2021-01-26T14:04:39.477" v="59" actId="20577"/>
          <ac:spMkLst>
            <pc:docMk/>
            <pc:sldMk cId="618759981" sldId="285"/>
            <ac:spMk id="8" creationId="{9C486BD0-5331-4EA1-8D70-B2686BC5D44C}"/>
          </ac:spMkLst>
        </pc:spChg>
        <pc:spChg chg="del">
          <ac:chgData name="Styliana Araouzou" userId="9ab0353f-938d-415d-ae36-d940285a7aad" providerId="ADAL" clId="{45C754FF-36AD-4F08-80F4-914D189D7F07}" dt="2021-01-26T13:55:55.999" v="44"/>
          <ac:spMkLst>
            <pc:docMk/>
            <pc:sldMk cId="618759981" sldId="285"/>
            <ac:spMk id="18" creationId="{73DE2CFE-42F2-48F0-8706-5264E012B10C}"/>
          </ac:spMkLst>
        </pc:spChg>
      </pc:sldChg>
      <pc:sldChg chg="delSp add setBg">
        <pc:chgData name="Styliana Araouzou" userId="9ab0353f-938d-415d-ae36-d940285a7aad" providerId="ADAL" clId="{45C754FF-36AD-4F08-80F4-914D189D7F07}" dt="2021-01-26T14:04:54.293" v="60"/>
        <pc:sldMkLst>
          <pc:docMk/>
          <pc:sldMk cId="3847498000" sldId="286"/>
        </pc:sldMkLst>
        <pc:spChg chg="del">
          <ac:chgData name="Styliana Araouzou" userId="9ab0353f-938d-415d-ae36-d940285a7aad" providerId="ADAL" clId="{45C754FF-36AD-4F08-80F4-914D189D7F07}" dt="2021-01-26T14:04:54.293" v="60"/>
          <ac:spMkLst>
            <pc:docMk/>
            <pc:sldMk cId="3847498000" sldId="286"/>
            <ac:spMk id="12" creationId="{5E39A796-BE83-48B1-B33F-35C4A32AAB57}"/>
          </ac:spMkLst>
        </pc:spChg>
        <pc:spChg chg="del">
          <ac:chgData name="Styliana Araouzou" userId="9ab0353f-938d-415d-ae36-d940285a7aad" providerId="ADAL" clId="{45C754FF-36AD-4F08-80F4-914D189D7F07}" dt="2021-01-26T14:04:54.293" v="60"/>
          <ac:spMkLst>
            <pc:docMk/>
            <pc:sldMk cId="3847498000" sldId="286"/>
            <ac:spMk id="14" creationId="{72F84B47-E267-4194-8194-831DB7B5547F}"/>
          </ac:spMkLst>
        </pc:spChg>
      </pc:sldChg>
      <pc:sldChg chg="delSp modSp add setBg">
        <pc:chgData name="Styliana Araouzou" userId="9ab0353f-938d-415d-ae36-d940285a7aad" providerId="ADAL" clId="{45C754FF-36AD-4F08-80F4-914D189D7F07}" dt="2021-01-26T14:08:45.443" v="68" actId="20577"/>
        <pc:sldMkLst>
          <pc:docMk/>
          <pc:sldMk cId="1946680371" sldId="287"/>
        </pc:sldMkLst>
        <pc:spChg chg="mod">
          <ac:chgData name="Styliana Araouzou" userId="9ab0353f-938d-415d-ae36-d940285a7aad" providerId="ADAL" clId="{45C754FF-36AD-4F08-80F4-914D189D7F07}" dt="2021-01-26T14:08:45.443" v="68" actId="20577"/>
          <ac:spMkLst>
            <pc:docMk/>
            <pc:sldMk cId="1946680371" sldId="287"/>
            <ac:spMk id="8" creationId="{9C486BD0-5331-4EA1-8D70-B2686BC5D44C}"/>
          </ac:spMkLst>
        </pc:spChg>
        <pc:spChg chg="del">
          <ac:chgData name="Styliana Araouzou" userId="9ab0353f-938d-415d-ae36-d940285a7aad" providerId="ADAL" clId="{45C754FF-36AD-4F08-80F4-914D189D7F07}" dt="2021-01-26T14:07:09.367" v="61"/>
          <ac:spMkLst>
            <pc:docMk/>
            <pc:sldMk cId="1946680371" sldId="287"/>
            <ac:spMk id="13" creationId="{73DE2CFE-42F2-48F0-8706-5264E012B10C}"/>
          </ac:spMkLst>
        </pc:spChg>
      </pc:sldChg>
      <pc:sldChg chg="addSp delSp modSp add setBg">
        <pc:chgData name="Styliana Araouzou" userId="9ab0353f-938d-415d-ae36-d940285a7aad" providerId="ADAL" clId="{45C754FF-36AD-4F08-80F4-914D189D7F07}" dt="2021-01-26T14:09:10.652" v="72"/>
        <pc:sldMkLst>
          <pc:docMk/>
          <pc:sldMk cId="2043715209" sldId="288"/>
        </pc:sldMkLst>
        <pc:spChg chg="del">
          <ac:chgData name="Styliana Araouzou" userId="9ab0353f-938d-415d-ae36-d940285a7aad" providerId="ADAL" clId="{45C754FF-36AD-4F08-80F4-914D189D7F07}" dt="2021-01-26T14:08:55.800" v="69"/>
          <ac:spMkLst>
            <pc:docMk/>
            <pc:sldMk cId="2043715209" sldId="288"/>
            <ac:spMk id="9" creationId="{5E39A796-BE83-48B1-B33F-35C4A32AAB57}"/>
          </ac:spMkLst>
        </pc:spChg>
        <pc:spChg chg="del">
          <ac:chgData name="Styliana Araouzou" userId="9ab0353f-938d-415d-ae36-d940285a7aad" providerId="ADAL" clId="{45C754FF-36AD-4F08-80F4-914D189D7F07}" dt="2021-01-26T14:08:55.800" v="69"/>
          <ac:spMkLst>
            <pc:docMk/>
            <pc:sldMk cId="2043715209" sldId="288"/>
            <ac:spMk id="10" creationId="{72F84B47-E267-4194-8194-831DB7B5547F}"/>
          </ac:spMkLst>
        </pc:spChg>
        <pc:picChg chg="add mod">
          <ac:chgData name="Styliana Araouzou" userId="9ab0353f-938d-415d-ae36-d940285a7aad" providerId="ADAL" clId="{45C754FF-36AD-4F08-80F4-914D189D7F07}" dt="2021-01-26T14:09:10.652" v="72"/>
          <ac:picMkLst>
            <pc:docMk/>
            <pc:sldMk cId="2043715209" sldId="288"/>
            <ac:picMk id="8" creationId="{C162B1B5-B27E-4E9A-A532-7E62626597A7}"/>
          </ac:picMkLst>
        </pc:picChg>
      </pc:sldChg>
      <pc:sldChg chg="addSp delSp add del setBg">
        <pc:chgData name="Styliana Araouzou" userId="9ab0353f-938d-415d-ae36-d940285a7aad" providerId="ADAL" clId="{45C754FF-36AD-4F08-80F4-914D189D7F07}" dt="2021-01-26T14:09:04.034" v="71"/>
        <pc:sldMkLst>
          <pc:docMk/>
          <pc:sldMk cId="2368801574" sldId="289"/>
        </pc:sldMkLst>
        <pc:spChg chg="add del">
          <ac:chgData name="Styliana Araouzou" userId="9ab0353f-938d-415d-ae36-d940285a7aad" providerId="ADAL" clId="{45C754FF-36AD-4F08-80F4-914D189D7F07}" dt="2021-01-26T14:09:04.034" v="71"/>
          <ac:spMkLst>
            <pc:docMk/>
            <pc:sldMk cId="2368801574" sldId="289"/>
            <ac:spMk id="9" creationId="{5E39A796-BE83-48B1-B33F-35C4A32AAB57}"/>
          </ac:spMkLst>
        </pc:spChg>
        <pc:spChg chg="add del">
          <ac:chgData name="Styliana Araouzou" userId="9ab0353f-938d-415d-ae36-d940285a7aad" providerId="ADAL" clId="{45C754FF-36AD-4F08-80F4-914D189D7F07}" dt="2021-01-26T14:09:04.034" v="71"/>
          <ac:spMkLst>
            <pc:docMk/>
            <pc:sldMk cId="2368801574" sldId="289"/>
            <ac:spMk id="10" creationId="{72F84B47-E267-4194-8194-831DB7B5547F}"/>
          </ac:spMkLst>
        </pc:spChg>
      </pc:sldChg>
      <pc:sldChg chg="modSp mod">
        <pc:chgData name="Styliana Araouzou" userId="9ab0353f-938d-415d-ae36-d940285a7aad" providerId="ADAL" clId="{45C754FF-36AD-4F08-80F4-914D189D7F07}" dt="2021-01-27T08:01:58.059" v="259" actId="20577"/>
        <pc:sldMkLst>
          <pc:docMk/>
          <pc:sldMk cId="3735138605" sldId="289"/>
        </pc:sldMkLst>
        <pc:spChg chg="mod">
          <ac:chgData name="Styliana Araouzou" userId="9ab0353f-938d-415d-ae36-d940285a7aad" providerId="ADAL" clId="{45C754FF-36AD-4F08-80F4-914D189D7F07}" dt="2021-01-26T14:40:38.543" v="227" actId="20577"/>
          <ac:spMkLst>
            <pc:docMk/>
            <pc:sldMk cId="3735138605" sldId="289"/>
            <ac:spMk id="2" creationId="{7AEDE5CE-A641-48D4-B5F2-4752D7F4EBA7}"/>
          </ac:spMkLst>
        </pc:spChg>
        <pc:spChg chg="mod">
          <ac:chgData name="Styliana Araouzou" userId="9ab0353f-938d-415d-ae36-d940285a7aad" providerId="ADAL" clId="{45C754FF-36AD-4F08-80F4-914D189D7F07}" dt="2021-01-26T14:24:12.259" v="77"/>
          <ac:spMkLst>
            <pc:docMk/>
            <pc:sldMk cId="3735138605" sldId="289"/>
            <ac:spMk id="9" creationId="{CC9246A6-FBC7-4CE3-98AF-A65AC0CDCEB1}"/>
          </ac:spMkLst>
        </pc:spChg>
        <pc:spChg chg="mod">
          <ac:chgData name="Styliana Araouzou" userId="9ab0353f-938d-415d-ae36-d940285a7aad" providerId="ADAL" clId="{45C754FF-36AD-4F08-80F4-914D189D7F07}" dt="2021-01-27T08:01:58.059" v="259" actId="20577"/>
          <ac:spMkLst>
            <pc:docMk/>
            <pc:sldMk cId="3735138605" sldId="289"/>
            <ac:spMk id="11" creationId="{82132915-E223-43C3-9D5C-6AB0D1D3FD4A}"/>
          </ac:spMkLst>
        </pc:spChg>
      </pc:sldChg>
      <pc:sldChg chg="addSp delSp modSp modAnim">
        <pc:chgData name="Styliana Araouzou" userId="9ab0353f-938d-415d-ae36-d940285a7aad" providerId="ADAL" clId="{45C754FF-36AD-4F08-80F4-914D189D7F07}" dt="2021-01-26T14:19:41.905" v="76"/>
        <pc:sldMkLst>
          <pc:docMk/>
          <pc:sldMk cId="2826962854" sldId="290"/>
        </pc:sldMkLst>
        <pc:spChg chg="del">
          <ac:chgData name="Styliana Araouzou" userId="9ab0353f-938d-415d-ae36-d940285a7aad" providerId="ADAL" clId="{45C754FF-36AD-4F08-80F4-914D189D7F07}" dt="2021-01-26T14:18:58.557" v="73"/>
          <ac:spMkLst>
            <pc:docMk/>
            <pc:sldMk cId="2826962854" sldId="290"/>
            <ac:spMk id="3" creationId="{28ED136D-9EC7-4FBA-8225-D6D53B7CA8AE}"/>
          </ac:spMkLst>
        </pc:spChg>
        <pc:spChg chg="add mod">
          <ac:chgData name="Styliana Araouzou" userId="9ab0353f-938d-415d-ae36-d940285a7aad" providerId="ADAL" clId="{45C754FF-36AD-4F08-80F4-914D189D7F07}" dt="2021-01-26T14:18:58.557" v="73"/>
          <ac:spMkLst>
            <pc:docMk/>
            <pc:sldMk cId="2826962854" sldId="290"/>
            <ac:spMk id="4" creationId="{F8BA66AB-EACF-44C0-8637-35F623B510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CC18A-A4F2-400F-9D1A-4EA9058D820E}"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0CB66D8D-CD0F-4098-A78B-0A2E5C109C4A}">
      <dgm:prSet/>
      <dgm:spPr/>
      <dgm:t>
        <a:bodyPr/>
        <a:lstStyle/>
        <a:p>
          <a:r>
            <a:rPr lang="el-GR" dirty="0"/>
            <a:t>Σκαστή πάσα</a:t>
          </a:r>
          <a:endParaRPr lang="en-US" dirty="0"/>
        </a:p>
      </dgm:t>
    </dgm:pt>
    <dgm:pt modelId="{9426A8DF-E698-4121-99E8-6BB805BC4D5C}" type="parTrans" cxnId="{157B147E-716B-413F-8B63-3F5EDE195970}">
      <dgm:prSet/>
      <dgm:spPr/>
      <dgm:t>
        <a:bodyPr/>
        <a:lstStyle/>
        <a:p>
          <a:endParaRPr lang="en-US"/>
        </a:p>
      </dgm:t>
    </dgm:pt>
    <dgm:pt modelId="{D207AF42-0BDF-4280-A379-23D7D10896BE}" type="sibTrans" cxnId="{157B147E-716B-413F-8B63-3F5EDE195970}">
      <dgm:prSet/>
      <dgm:spPr/>
      <dgm:t>
        <a:bodyPr/>
        <a:lstStyle/>
        <a:p>
          <a:endParaRPr lang="en-US"/>
        </a:p>
      </dgm:t>
    </dgm:pt>
    <dgm:pt modelId="{6AE57063-77D0-4060-B52D-7C21A2CC2052}">
      <dgm:prSet/>
      <dgm:spPr/>
      <dgm:t>
        <a:bodyPr/>
        <a:lstStyle/>
        <a:p>
          <a:r>
            <a:rPr lang="el-GR" dirty="0"/>
            <a:t>Πάσα πάνω απο το κεφάλι με δύο χέρια</a:t>
          </a:r>
          <a:endParaRPr lang="en-US" dirty="0"/>
        </a:p>
      </dgm:t>
    </dgm:pt>
    <dgm:pt modelId="{54F1ED04-7D8A-4B5F-BA17-AEF6CAB5C02C}" type="parTrans" cxnId="{817CA04E-90C1-4AB3-B502-FC664F9714C1}">
      <dgm:prSet/>
      <dgm:spPr/>
      <dgm:t>
        <a:bodyPr/>
        <a:lstStyle/>
        <a:p>
          <a:endParaRPr lang="en-US"/>
        </a:p>
      </dgm:t>
    </dgm:pt>
    <dgm:pt modelId="{81B09A8A-6419-4ADE-BF03-D9981F1E664C}" type="sibTrans" cxnId="{817CA04E-90C1-4AB3-B502-FC664F9714C1}">
      <dgm:prSet/>
      <dgm:spPr/>
      <dgm:t>
        <a:bodyPr/>
        <a:lstStyle/>
        <a:p>
          <a:endParaRPr lang="en-US"/>
        </a:p>
      </dgm:t>
    </dgm:pt>
    <dgm:pt modelId="{CEF2AFE2-4475-40D2-B2A3-3EFE26AED053}">
      <dgm:prSet/>
      <dgm:spPr/>
      <dgm:t>
        <a:bodyPr/>
        <a:lstStyle/>
        <a:p>
          <a:r>
            <a:rPr lang="el-GR"/>
            <a:t>Μακρινή πάσα με το ένα χέρι</a:t>
          </a:r>
          <a:endParaRPr lang="en-US"/>
        </a:p>
      </dgm:t>
    </dgm:pt>
    <dgm:pt modelId="{A38128CD-4C46-45DF-9EA8-D6D90F71879D}" type="parTrans" cxnId="{24FDD9CE-EFDE-4E14-AF7F-FAEE05FE4843}">
      <dgm:prSet/>
      <dgm:spPr/>
      <dgm:t>
        <a:bodyPr/>
        <a:lstStyle/>
        <a:p>
          <a:endParaRPr lang="en-US"/>
        </a:p>
      </dgm:t>
    </dgm:pt>
    <dgm:pt modelId="{67BC2359-7388-480D-9418-EBBAA3E9FEC8}" type="sibTrans" cxnId="{24FDD9CE-EFDE-4E14-AF7F-FAEE05FE4843}">
      <dgm:prSet/>
      <dgm:spPr/>
      <dgm:t>
        <a:bodyPr/>
        <a:lstStyle/>
        <a:p>
          <a:endParaRPr lang="en-US"/>
        </a:p>
      </dgm:t>
    </dgm:pt>
    <dgm:pt modelId="{351CC6C4-A6F3-42A5-BE6A-F305C80D47D6}">
      <dgm:prSet/>
      <dgm:spPr/>
      <dgm:t>
        <a:bodyPr/>
        <a:lstStyle/>
        <a:p>
          <a:r>
            <a:rPr lang="el-GR" b="0" i="0"/>
            <a:t>Πάσα στήθους</a:t>
          </a:r>
          <a:endParaRPr lang="en-US"/>
        </a:p>
      </dgm:t>
    </dgm:pt>
    <dgm:pt modelId="{381F0C5C-E0C1-4865-834E-556168C14BA0}" type="parTrans" cxnId="{CC3A3C5C-7BD4-4BC8-8E78-69E6BB870FDC}">
      <dgm:prSet/>
      <dgm:spPr/>
      <dgm:t>
        <a:bodyPr/>
        <a:lstStyle/>
        <a:p>
          <a:endParaRPr lang="en-US"/>
        </a:p>
      </dgm:t>
    </dgm:pt>
    <dgm:pt modelId="{937DCF42-633A-4EF9-8DE8-7C71ED9E5A9A}" type="sibTrans" cxnId="{CC3A3C5C-7BD4-4BC8-8E78-69E6BB870FDC}">
      <dgm:prSet/>
      <dgm:spPr/>
      <dgm:t>
        <a:bodyPr/>
        <a:lstStyle/>
        <a:p>
          <a:endParaRPr lang="en-US"/>
        </a:p>
      </dgm:t>
    </dgm:pt>
    <dgm:pt modelId="{6D806C87-9401-484D-8250-667FA2A29CC2}" type="pres">
      <dgm:prSet presAssocID="{AFDCC18A-A4F2-400F-9D1A-4EA9058D820E}" presName="matrix" presStyleCnt="0">
        <dgm:presLayoutVars>
          <dgm:chMax val="1"/>
          <dgm:dir/>
          <dgm:resizeHandles val="exact"/>
        </dgm:presLayoutVars>
      </dgm:prSet>
      <dgm:spPr/>
    </dgm:pt>
    <dgm:pt modelId="{44FCAC3A-01F5-4BF1-9FFE-488D3E289E31}" type="pres">
      <dgm:prSet presAssocID="{AFDCC18A-A4F2-400F-9D1A-4EA9058D820E}" presName="diamond" presStyleLbl="bgShp" presStyleIdx="0" presStyleCnt="1"/>
      <dgm:spPr/>
    </dgm:pt>
    <dgm:pt modelId="{496B61AA-D3D2-496F-A6E8-F109ACA93927}" type="pres">
      <dgm:prSet presAssocID="{AFDCC18A-A4F2-400F-9D1A-4EA9058D820E}" presName="quad1" presStyleLbl="node1" presStyleIdx="0" presStyleCnt="4">
        <dgm:presLayoutVars>
          <dgm:chMax val="0"/>
          <dgm:chPref val="0"/>
          <dgm:bulletEnabled val="1"/>
        </dgm:presLayoutVars>
      </dgm:prSet>
      <dgm:spPr/>
    </dgm:pt>
    <dgm:pt modelId="{421C8453-A783-4B35-82EB-2BD6015FDD60}" type="pres">
      <dgm:prSet presAssocID="{AFDCC18A-A4F2-400F-9D1A-4EA9058D820E}" presName="quad2" presStyleLbl="node1" presStyleIdx="1" presStyleCnt="4">
        <dgm:presLayoutVars>
          <dgm:chMax val="0"/>
          <dgm:chPref val="0"/>
          <dgm:bulletEnabled val="1"/>
        </dgm:presLayoutVars>
      </dgm:prSet>
      <dgm:spPr/>
    </dgm:pt>
    <dgm:pt modelId="{B5D8F43B-0094-4A50-A17B-3E6DFF871958}" type="pres">
      <dgm:prSet presAssocID="{AFDCC18A-A4F2-400F-9D1A-4EA9058D820E}" presName="quad3" presStyleLbl="node1" presStyleIdx="2" presStyleCnt="4">
        <dgm:presLayoutVars>
          <dgm:chMax val="0"/>
          <dgm:chPref val="0"/>
          <dgm:bulletEnabled val="1"/>
        </dgm:presLayoutVars>
      </dgm:prSet>
      <dgm:spPr/>
    </dgm:pt>
    <dgm:pt modelId="{1C5B5527-F0C6-499D-9610-41468459E880}" type="pres">
      <dgm:prSet presAssocID="{AFDCC18A-A4F2-400F-9D1A-4EA9058D820E}" presName="quad4" presStyleLbl="node1" presStyleIdx="3" presStyleCnt="4">
        <dgm:presLayoutVars>
          <dgm:chMax val="0"/>
          <dgm:chPref val="0"/>
          <dgm:bulletEnabled val="1"/>
        </dgm:presLayoutVars>
      </dgm:prSet>
      <dgm:spPr/>
    </dgm:pt>
  </dgm:ptLst>
  <dgm:cxnLst>
    <dgm:cxn modelId="{F4940B1C-3931-4342-9CCD-A9AAE0C3D782}" type="presOf" srcId="{CEF2AFE2-4475-40D2-B2A3-3EFE26AED053}" destId="{B5D8F43B-0094-4A50-A17B-3E6DFF871958}" srcOrd="0" destOrd="0" presId="urn:microsoft.com/office/officeart/2005/8/layout/matrix3"/>
    <dgm:cxn modelId="{6D354C1D-32CD-41F1-AB7C-43251BC015F0}" type="presOf" srcId="{351CC6C4-A6F3-42A5-BE6A-F305C80D47D6}" destId="{1C5B5527-F0C6-499D-9610-41468459E880}" srcOrd="0" destOrd="0" presId="urn:microsoft.com/office/officeart/2005/8/layout/matrix3"/>
    <dgm:cxn modelId="{CC3A3C5C-7BD4-4BC8-8E78-69E6BB870FDC}" srcId="{AFDCC18A-A4F2-400F-9D1A-4EA9058D820E}" destId="{351CC6C4-A6F3-42A5-BE6A-F305C80D47D6}" srcOrd="3" destOrd="0" parTransId="{381F0C5C-E0C1-4865-834E-556168C14BA0}" sibTransId="{937DCF42-633A-4EF9-8DE8-7C71ED9E5A9A}"/>
    <dgm:cxn modelId="{817CA04E-90C1-4AB3-B502-FC664F9714C1}" srcId="{AFDCC18A-A4F2-400F-9D1A-4EA9058D820E}" destId="{6AE57063-77D0-4060-B52D-7C21A2CC2052}" srcOrd="1" destOrd="0" parTransId="{54F1ED04-7D8A-4B5F-BA17-AEF6CAB5C02C}" sibTransId="{81B09A8A-6419-4ADE-BF03-D9981F1E664C}"/>
    <dgm:cxn modelId="{81F5C379-33D8-4B68-A547-3081E36673C7}" type="presOf" srcId="{0CB66D8D-CD0F-4098-A78B-0A2E5C109C4A}" destId="{496B61AA-D3D2-496F-A6E8-F109ACA93927}" srcOrd="0" destOrd="0" presId="urn:microsoft.com/office/officeart/2005/8/layout/matrix3"/>
    <dgm:cxn modelId="{157B147E-716B-413F-8B63-3F5EDE195970}" srcId="{AFDCC18A-A4F2-400F-9D1A-4EA9058D820E}" destId="{0CB66D8D-CD0F-4098-A78B-0A2E5C109C4A}" srcOrd="0" destOrd="0" parTransId="{9426A8DF-E698-4121-99E8-6BB805BC4D5C}" sibTransId="{D207AF42-0BDF-4280-A379-23D7D10896BE}"/>
    <dgm:cxn modelId="{4BF4E2AF-4A7D-4BD7-A580-8EEF9DAC503E}" type="presOf" srcId="{AFDCC18A-A4F2-400F-9D1A-4EA9058D820E}" destId="{6D806C87-9401-484D-8250-667FA2A29CC2}" srcOrd="0" destOrd="0" presId="urn:microsoft.com/office/officeart/2005/8/layout/matrix3"/>
    <dgm:cxn modelId="{24FDD9CE-EFDE-4E14-AF7F-FAEE05FE4843}" srcId="{AFDCC18A-A4F2-400F-9D1A-4EA9058D820E}" destId="{CEF2AFE2-4475-40D2-B2A3-3EFE26AED053}" srcOrd="2" destOrd="0" parTransId="{A38128CD-4C46-45DF-9EA8-D6D90F71879D}" sibTransId="{67BC2359-7388-480D-9418-EBBAA3E9FEC8}"/>
    <dgm:cxn modelId="{4FEE71D4-5685-44C1-9520-7D7CDFEA2F1F}" type="presOf" srcId="{6AE57063-77D0-4060-B52D-7C21A2CC2052}" destId="{421C8453-A783-4B35-82EB-2BD6015FDD60}" srcOrd="0" destOrd="0" presId="urn:microsoft.com/office/officeart/2005/8/layout/matrix3"/>
    <dgm:cxn modelId="{177DCE05-00C8-4022-A7BA-8DE00441CA3F}" type="presParOf" srcId="{6D806C87-9401-484D-8250-667FA2A29CC2}" destId="{44FCAC3A-01F5-4BF1-9FFE-488D3E289E31}" srcOrd="0" destOrd="0" presId="urn:microsoft.com/office/officeart/2005/8/layout/matrix3"/>
    <dgm:cxn modelId="{A578CD90-38C5-41AE-8509-5550768F1374}" type="presParOf" srcId="{6D806C87-9401-484D-8250-667FA2A29CC2}" destId="{496B61AA-D3D2-496F-A6E8-F109ACA93927}" srcOrd="1" destOrd="0" presId="urn:microsoft.com/office/officeart/2005/8/layout/matrix3"/>
    <dgm:cxn modelId="{A2477205-72D4-4396-9CC6-CE3F3E8A5B3A}" type="presParOf" srcId="{6D806C87-9401-484D-8250-667FA2A29CC2}" destId="{421C8453-A783-4B35-82EB-2BD6015FDD60}" srcOrd="2" destOrd="0" presId="urn:microsoft.com/office/officeart/2005/8/layout/matrix3"/>
    <dgm:cxn modelId="{F1600D9D-D324-4A36-90FA-FD5945C592E7}" type="presParOf" srcId="{6D806C87-9401-484D-8250-667FA2A29CC2}" destId="{B5D8F43B-0094-4A50-A17B-3E6DFF871958}" srcOrd="3" destOrd="0" presId="urn:microsoft.com/office/officeart/2005/8/layout/matrix3"/>
    <dgm:cxn modelId="{0CF75190-647C-44F1-B06C-F4BB665A6190}" type="presParOf" srcId="{6D806C87-9401-484D-8250-667FA2A29CC2}" destId="{1C5B5527-F0C6-499D-9610-41468459E88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CAC3A-01F5-4BF1-9FFE-488D3E289E31}">
      <dsp:nvSpPr>
        <dsp:cNvPr id="0" name=""/>
        <dsp:cNvSpPr/>
      </dsp:nvSpPr>
      <dsp:spPr>
        <a:xfrm>
          <a:off x="2974154" y="0"/>
          <a:ext cx="4753850" cy="475385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B61AA-D3D2-496F-A6E8-F109ACA93927}">
      <dsp:nvSpPr>
        <dsp:cNvPr id="0" name=""/>
        <dsp:cNvSpPr/>
      </dsp:nvSpPr>
      <dsp:spPr>
        <a:xfrm>
          <a:off x="3425769" y="451615"/>
          <a:ext cx="1854001" cy="185400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Σκαστή πάσα</a:t>
          </a:r>
          <a:endParaRPr lang="en-US" sz="2400" kern="1200" dirty="0"/>
        </a:p>
      </dsp:txBody>
      <dsp:txXfrm>
        <a:off x="3516274" y="542120"/>
        <a:ext cx="1672991" cy="1672991"/>
      </dsp:txXfrm>
    </dsp:sp>
    <dsp:sp modelId="{421C8453-A783-4B35-82EB-2BD6015FDD60}">
      <dsp:nvSpPr>
        <dsp:cNvPr id="0" name=""/>
        <dsp:cNvSpPr/>
      </dsp:nvSpPr>
      <dsp:spPr>
        <a:xfrm>
          <a:off x="5422387" y="451615"/>
          <a:ext cx="1854001" cy="185400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Πάσα πάνω απο το κεφάλι με δύο χέρια</a:t>
          </a:r>
          <a:endParaRPr lang="en-US" sz="2400" kern="1200" dirty="0"/>
        </a:p>
      </dsp:txBody>
      <dsp:txXfrm>
        <a:off x="5512892" y="542120"/>
        <a:ext cx="1672991" cy="1672991"/>
      </dsp:txXfrm>
    </dsp:sp>
    <dsp:sp modelId="{B5D8F43B-0094-4A50-A17B-3E6DFF871958}">
      <dsp:nvSpPr>
        <dsp:cNvPr id="0" name=""/>
        <dsp:cNvSpPr/>
      </dsp:nvSpPr>
      <dsp:spPr>
        <a:xfrm>
          <a:off x="3425769" y="2448233"/>
          <a:ext cx="1854001" cy="185400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a:t>Μακρινή πάσα με το ένα χέρι</a:t>
          </a:r>
          <a:endParaRPr lang="en-US" sz="2400" kern="1200"/>
        </a:p>
      </dsp:txBody>
      <dsp:txXfrm>
        <a:off x="3516274" y="2538738"/>
        <a:ext cx="1672991" cy="1672991"/>
      </dsp:txXfrm>
    </dsp:sp>
    <dsp:sp modelId="{1C5B5527-F0C6-499D-9610-41468459E880}">
      <dsp:nvSpPr>
        <dsp:cNvPr id="0" name=""/>
        <dsp:cNvSpPr/>
      </dsp:nvSpPr>
      <dsp:spPr>
        <a:xfrm>
          <a:off x="5422387" y="2448233"/>
          <a:ext cx="1854001" cy="18540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b="0" i="0" kern="1200"/>
            <a:t>Πάσα στήθους</a:t>
          </a:r>
          <a:endParaRPr lang="en-US" sz="2400" kern="1200"/>
        </a:p>
      </dsp:txBody>
      <dsp:txXfrm>
        <a:off x="5512892" y="2538738"/>
        <a:ext cx="1672991" cy="16729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0105-F53B-4FCF-B016-AC6E79E9F0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BCF20-EE53-47E6-88EC-CA7E05A192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9A652-9255-45BB-B415-2DB29F308F8D}"/>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09AB1034-9C0F-4ADF-9857-6D3F6E20F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733D0-4511-47BB-9F35-6469868D3BA7}"/>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136110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D212-CB2B-49A9-A3A9-A0DDDC6B23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FB5660-A228-4A57-A69A-9F6A063792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88DC3-8B48-4FEC-9CF1-8B4D0D26439A}"/>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6257D4D4-F3F3-406E-AAC0-0E2F1708A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F7E83-DF1E-44EE-B442-333283D3337B}"/>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53259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4D49-9E33-41A9-9422-3CF18D3AF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F93C4-982A-4EE0-8018-2FA75011C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1A065-BDE2-442B-B19D-F9DEAEE542E1}"/>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3D3C82B2-F80D-4B9E-9C2B-3B080E0A4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44CB3-EC50-41C8-BE37-BD2A36DD7BD1}"/>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378805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20D0-580E-4AD8-A118-F8A8A4E82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47C5E-3F51-49FB-9C87-4CF88D85B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A3D8E-1A06-4B9A-9489-4B8972A6F181}"/>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DB2B5345-3FA8-4F15-B504-1FF099E65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827C1-17D8-41FB-AD3D-DDEFB04DB4D7}"/>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75346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A599-C755-417D-9ACB-F8AC632E57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CBB565-7C05-4C8F-A248-8AEA1B6F8F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6870CE-3974-41F5-B76A-390D29EBFB6F}"/>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53A1B186-A5A0-4C05-804C-D47E9B132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5BB8F-6230-4C2B-A3EC-8AF0A7C4E1AA}"/>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10886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6AF60-5F78-437F-9631-118D1AEE0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FD8DC-F4C6-4F7A-AF11-C976E66D12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B0B731-BB45-4FB4-81F1-52FFBCA0EA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A1ACEB-5743-4ABE-A724-1BBC53B6A42A}"/>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6" name="Footer Placeholder 5">
            <a:extLst>
              <a:ext uri="{FF2B5EF4-FFF2-40B4-BE49-F238E27FC236}">
                <a16:creationId xmlns:a16="http://schemas.microsoft.com/office/drawing/2014/main" id="{796B0239-953C-4937-BEFD-5D59D7FD6F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DD3CF-AFD5-4280-8B54-E2C9ED3407DB}"/>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344008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11AE-DF1B-4E7A-9020-5E340BAFE4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834E63-4884-4239-8680-BD31843446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C3FE48-CB08-4A45-A938-5D7F3C6EC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BFE086-C1C2-4E9C-BB81-93BC9DCA6E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8CDBE-E1B3-49C3-ADB5-726D71559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2C80D5-7E40-4623-865E-F59FBA1C0EFF}"/>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8" name="Footer Placeholder 7">
            <a:extLst>
              <a:ext uri="{FF2B5EF4-FFF2-40B4-BE49-F238E27FC236}">
                <a16:creationId xmlns:a16="http://schemas.microsoft.com/office/drawing/2014/main" id="{5AC7D389-2D9E-4003-B24D-C6CB1B52BB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11726F-1D0F-4B47-B169-99D80EA17490}"/>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51163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F907-F342-49BD-BC86-4FDE3EA736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A5BEE-5AB6-45EB-A139-6CADF5733A90}"/>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4" name="Footer Placeholder 3">
            <a:extLst>
              <a:ext uri="{FF2B5EF4-FFF2-40B4-BE49-F238E27FC236}">
                <a16:creationId xmlns:a16="http://schemas.microsoft.com/office/drawing/2014/main" id="{6505BC1C-09FC-40EA-BAD0-2331DD1C2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2C66A-58B8-4354-A394-A8971DAA947A}"/>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3057051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FBEC3D-BAD0-4920-9ED8-393C93D8E6ED}"/>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3" name="Footer Placeholder 2">
            <a:extLst>
              <a:ext uri="{FF2B5EF4-FFF2-40B4-BE49-F238E27FC236}">
                <a16:creationId xmlns:a16="http://schemas.microsoft.com/office/drawing/2014/main" id="{317F7E1F-4069-4156-A0D0-CB259CBCBB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C938BE-11ED-409E-A38D-A11B4C35B13B}"/>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184259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5F90-5A24-42BB-8411-5A4515533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6F0319-E1D0-4AC5-91AC-05145C09B7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073F3B-1E82-4C1D-8A5E-F0A3E4D6C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DAE7A-34C8-425D-924D-52B727E7968F}"/>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6" name="Footer Placeholder 5">
            <a:extLst>
              <a:ext uri="{FF2B5EF4-FFF2-40B4-BE49-F238E27FC236}">
                <a16:creationId xmlns:a16="http://schemas.microsoft.com/office/drawing/2014/main" id="{D37D8B24-7D10-4A1A-8A35-90C1CDDE3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C9DB4-4957-486C-9B2F-60CA56EB66A4}"/>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586095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0E67-9B8D-4923-B40F-B1697B1D5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6BBFAB-8744-4CBB-BE8B-2C3C82899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BD4E0A-95CE-442D-A5F7-8A34FD533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83593-38F7-4375-9923-E8B65294B613}"/>
              </a:ext>
            </a:extLst>
          </p:cNvPr>
          <p:cNvSpPr>
            <a:spLocks noGrp="1"/>
          </p:cNvSpPr>
          <p:nvPr>
            <p:ph type="dt" sz="half" idx="10"/>
          </p:nvPr>
        </p:nvSpPr>
        <p:spPr/>
        <p:txBody>
          <a:bodyPr/>
          <a:lstStyle/>
          <a:p>
            <a:fld id="{63139AEC-2366-43F9-B9D7-CA1F3B7E4060}" type="datetimeFigureOut">
              <a:rPr lang="en-US" smtClean="0"/>
              <a:t>1/27/2021</a:t>
            </a:fld>
            <a:endParaRPr lang="en-US"/>
          </a:p>
        </p:txBody>
      </p:sp>
      <p:sp>
        <p:nvSpPr>
          <p:cNvPr id="6" name="Footer Placeholder 5">
            <a:extLst>
              <a:ext uri="{FF2B5EF4-FFF2-40B4-BE49-F238E27FC236}">
                <a16:creationId xmlns:a16="http://schemas.microsoft.com/office/drawing/2014/main" id="{BBFA42E8-8EE2-4F44-8183-7941C0A19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2872B-6D53-4C36-8E9C-C45F7E243EC8}"/>
              </a:ext>
            </a:extLst>
          </p:cNvPr>
          <p:cNvSpPr>
            <a:spLocks noGrp="1"/>
          </p:cNvSpPr>
          <p:nvPr>
            <p:ph type="sldNum" sz="quarter" idx="12"/>
          </p:nvPr>
        </p:nvSpPr>
        <p:spPr/>
        <p:txBody>
          <a:bodyPr/>
          <a:lstStyle/>
          <a:p>
            <a:fld id="{90E60831-3E0B-411D-B7FD-A0F93EBBF180}" type="slidenum">
              <a:rPr lang="en-US" smtClean="0"/>
              <a:t>‹#›</a:t>
            </a:fld>
            <a:endParaRPr lang="en-US"/>
          </a:p>
        </p:txBody>
      </p:sp>
    </p:spTree>
    <p:extLst>
      <p:ext uri="{BB962C8B-B14F-4D97-AF65-F5344CB8AC3E}">
        <p14:creationId xmlns:p14="http://schemas.microsoft.com/office/powerpoint/2010/main" val="205315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50C42F-BD78-4428-B9DD-CB469C5DFB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BA134D-FCEF-473B-B28C-F86861E15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E796D-0501-4E26-B59B-D1C9A4CFC8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139AEC-2366-43F9-B9D7-CA1F3B7E4060}" type="datetimeFigureOut">
              <a:rPr lang="en-US" smtClean="0"/>
              <a:t>1/27/2021</a:t>
            </a:fld>
            <a:endParaRPr lang="en-US"/>
          </a:p>
        </p:txBody>
      </p:sp>
      <p:sp>
        <p:nvSpPr>
          <p:cNvPr id="5" name="Footer Placeholder 4">
            <a:extLst>
              <a:ext uri="{FF2B5EF4-FFF2-40B4-BE49-F238E27FC236}">
                <a16:creationId xmlns:a16="http://schemas.microsoft.com/office/drawing/2014/main" id="{E2950C03-F636-4713-9A51-49B19F3DF0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78B3E1-9E75-410E-A0D2-686B0D40F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60831-3E0B-411D-B7FD-A0F93EBBF180}" type="slidenum">
              <a:rPr lang="en-US" smtClean="0"/>
              <a:t>‹#›</a:t>
            </a:fld>
            <a:endParaRPr lang="en-US"/>
          </a:p>
        </p:txBody>
      </p:sp>
    </p:spTree>
    <p:extLst>
      <p:ext uri="{BB962C8B-B14F-4D97-AF65-F5344CB8AC3E}">
        <p14:creationId xmlns:p14="http://schemas.microsoft.com/office/powerpoint/2010/main" val="106344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H1zuAsoGpl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8725763-AB3D-46E5-83C7-633B76473273}"/>
              </a:ext>
            </a:extLst>
          </p:cNvPr>
          <p:cNvSpPr>
            <a:spLocks noGrp="1"/>
          </p:cNvSpPr>
          <p:nvPr>
            <p:ph type="ctrTitle"/>
          </p:nvPr>
        </p:nvSpPr>
        <p:spPr>
          <a:xfrm>
            <a:off x="3043403" y="2413472"/>
            <a:ext cx="6105194" cy="2031055"/>
          </a:xfrm>
        </p:spPr>
        <p:txBody>
          <a:bodyPr>
            <a:normAutofit fontScale="90000"/>
          </a:bodyPr>
          <a:lstStyle/>
          <a:p>
            <a:r>
              <a:rPr lang="el-GR" dirty="0">
                <a:solidFill>
                  <a:srgbClr val="FFFFFF"/>
                </a:solidFill>
              </a:rPr>
              <a:t>#ΜένουμεΣπίτι</a:t>
            </a:r>
            <a:br>
              <a:rPr lang="en-US" dirty="0">
                <a:solidFill>
                  <a:srgbClr val="FFFFFF"/>
                </a:solidFill>
              </a:rPr>
            </a:br>
            <a:r>
              <a:rPr lang="el-GR" dirty="0">
                <a:solidFill>
                  <a:srgbClr val="FFFFFF"/>
                </a:solidFill>
              </a:rPr>
              <a:t> –</a:t>
            </a:r>
            <a:br>
              <a:rPr lang="en-US" dirty="0">
                <a:solidFill>
                  <a:srgbClr val="FFFFFF"/>
                </a:solidFill>
              </a:rPr>
            </a:br>
            <a:r>
              <a:rPr lang="el-GR" dirty="0">
                <a:solidFill>
                  <a:srgbClr val="FFFFFF"/>
                </a:solidFill>
              </a:rPr>
              <a:t> ΚΑΛΑΘΟΣΦΑΙΡΙΣΗ</a:t>
            </a:r>
          </a:p>
        </p:txBody>
      </p:sp>
    </p:spTree>
    <p:extLst>
      <p:ext uri="{BB962C8B-B14F-4D97-AF65-F5344CB8AC3E}">
        <p14:creationId xmlns:p14="http://schemas.microsoft.com/office/powerpoint/2010/main" val="1577498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E785-C61E-46E9-820A-73AB355A5D45}"/>
              </a:ext>
            </a:extLst>
          </p:cNvPr>
          <p:cNvSpPr>
            <a:spLocks noGrp="1"/>
          </p:cNvSpPr>
          <p:nvPr>
            <p:ph type="title"/>
          </p:nvPr>
        </p:nvSpPr>
        <p:spPr>
          <a:xfrm>
            <a:off x="648930" y="345369"/>
            <a:ext cx="3505495" cy="1622321"/>
          </a:xfrm>
        </p:spPr>
        <p:txBody>
          <a:bodyPr vert="horz" lIns="91440" tIns="45720" rIns="91440" bIns="45720" rtlCol="0" anchor="ctr">
            <a:normAutofit/>
          </a:bodyPr>
          <a:lstStyle/>
          <a:p>
            <a:pPr>
              <a:spcAft>
                <a:spcPts val="600"/>
              </a:spcAft>
            </a:pPr>
            <a:r>
              <a:rPr lang="en-US" b="1" kern="1200" dirty="0" err="1">
                <a:solidFill>
                  <a:schemeClr val="tx1"/>
                </a:solidFill>
                <a:latin typeface="+mj-lt"/>
                <a:ea typeface="+mj-ea"/>
                <a:cs typeface="+mj-cs"/>
              </a:rPr>
              <a:t>Πάσ</a:t>
            </a:r>
            <a:r>
              <a:rPr lang="en-US" b="1" kern="1200" dirty="0">
                <a:solidFill>
                  <a:schemeClr val="tx1"/>
                </a:solidFill>
                <a:latin typeface="+mj-lt"/>
                <a:ea typeface="+mj-ea"/>
                <a:cs typeface="+mj-cs"/>
              </a:rPr>
              <a:t>α στήθους</a:t>
            </a:r>
          </a:p>
        </p:txBody>
      </p:sp>
      <p:sp>
        <p:nvSpPr>
          <p:cNvPr id="7" name="TextBox 6">
            <a:extLst>
              <a:ext uri="{FF2B5EF4-FFF2-40B4-BE49-F238E27FC236}">
                <a16:creationId xmlns:a16="http://schemas.microsoft.com/office/drawing/2014/main" id="{C35E56C2-177F-4835-BC75-B8BC7106706C}"/>
              </a:ext>
            </a:extLst>
          </p:cNvPr>
          <p:cNvSpPr txBox="1"/>
          <p:nvPr/>
        </p:nvSpPr>
        <p:spPr>
          <a:xfrm>
            <a:off x="0" y="2445156"/>
            <a:ext cx="4154425" cy="4890310"/>
          </a:xfrm>
          <a:prstGeom prst="rect">
            <a:avLst/>
          </a:prstGeom>
        </p:spPr>
        <p:txBody>
          <a:bodyPr vert="horz" lIns="91440" tIns="45720" rIns="91440" bIns="45720" rtlCol="0">
            <a:normAutofit/>
          </a:bodyPr>
          <a:lstStyle/>
          <a:p>
            <a:pPr marL="971550" indent="-457200">
              <a:lnSpc>
                <a:spcPct val="90000"/>
              </a:lnSpc>
              <a:spcBef>
                <a:spcPts val="1000"/>
              </a:spcBef>
              <a:buFont typeface="+mj-lt"/>
              <a:buAutoNum type="arabicPeriod"/>
            </a:pPr>
            <a:r>
              <a:rPr lang="el-GR" sz="2000" b="0" i="0" dirty="0">
                <a:solidFill>
                  <a:srgbClr val="000000"/>
                </a:solidFill>
                <a:effectLst/>
                <a:latin typeface="+mj-lt"/>
              </a:rPr>
              <a:t> Κάνουμε ένα βήμα μπροστά</a:t>
            </a:r>
          </a:p>
          <a:p>
            <a:pPr marL="971550" indent="-457200">
              <a:lnSpc>
                <a:spcPct val="90000"/>
              </a:lnSpc>
              <a:spcBef>
                <a:spcPts val="1000"/>
              </a:spcBef>
              <a:buFont typeface="+mj-lt"/>
              <a:buAutoNum type="arabicPeriod"/>
            </a:pPr>
            <a:r>
              <a:rPr lang="el-GR" sz="2000" dirty="0">
                <a:solidFill>
                  <a:srgbClr val="000000"/>
                </a:solidFill>
                <a:latin typeface="+mj-lt"/>
              </a:rPr>
              <a:t>Σ</a:t>
            </a:r>
            <a:r>
              <a:rPr lang="el-GR" sz="2000" b="0" i="0" dirty="0">
                <a:solidFill>
                  <a:srgbClr val="000000"/>
                </a:solidFill>
                <a:effectLst/>
                <a:latin typeface="+mj-lt"/>
              </a:rPr>
              <a:t>πρώχνουμε την μπάλα και με τα δυο χέρια</a:t>
            </a:r>
          </a:p>
          <a:p>
            <a:pPr marL="971550" indent="-457200">
              <a:lnSpc>
                <a:spcPct val="90000"/>
              </a:lnSpc>
              <a:spcBef>
                <a:spcPts val="1000"/>
              </a:spcBef>
              <a:buFont typeface="+mj-lt"/>
              <a:buAutoNum type="arabicPeriod"/>
            </a:pPr>
            <a:r>
              <a:rPr lang="el-GR" sz="2000" b="0" i="0" dirty="0">
                <a:solidFill>
                  <a:srgbClr val="000000"/>
                </a:solidFill>
                <a:effectLst/>
                <a:latin typeface="+mj-lt"/>
              </a:rPr>
              <a:t>Η κίνηση των χεριών τελειώνει με τις παλάμες να κοιτούν προς τα έξω</a:t>
            </a:r>
            <a:endParaRPr lang="en-US" sz="2000" dirty="0">
              <a:latin typeface="+mj-lt"/>
            </a:endParaRP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DC64371-48D1-477C-9A1F-992F439C0A78}"/>
              </a:ext>
            </a:extLst>
          </p:cNvPr>
          <p:cNvPicPr>
            <a:picLocks noChangeAspect="1"/>
          </p:cNvPicPr>
          <p:nvPr/>
        </p:nvPicPr>
        <p:blipFill>
          <a:blip r:embed="rId2"/>
          <a:stretch>
            <a:fillRect/>
          </a:stretch>
        </p:blipFill>
        <p:spPr>
          <a:xfrm>
            <a:off x="5324114" y="1779563"/>
            <a:ext cx="6271793" cy="3198615"/>
          </a:xfrm>
          <a:prstGeom prst="rect">
            <a:avLst/>
          </a:prstGeom>
        </p:spPr>
      </p:pic>
    </p:spTree>
    <p:extLst>
      <p:ext uri="{BB962C8B-B14F-4D97-AF65-F5344CB8AC3E}">
        <p14:creationId xmlns:p14="http://schemas.microsoft.com/office/powerpoint/2010/main" val="206592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BB7263-3E64-4319-869A-7F39F272BF7D}"/>
              </a:ext>
            </a:extLst>
          </p:cNvPr>
          <p:cNvSpPr>
            <a:spLocks noGrp="1"/>
          </p:cNvSpPr>
          <p:nvPr>
            <p:ph type="title"/>
          </p:nvPr>
        </p:nvSpPr>
        <p:spPr>
          <a:xfrm>
            <a:off x="1286932" y="1204109"/>
            <a:ext cx="10023398" cy="857894"/>
          </a:xfrm>
        </p:spPr>
        <p:txBody>
          <a:bodyPr>
            <a:normAutofit/>
          </a:bodyPr>
          <a:lstStyle/>
          <a:p>
            <a:r>
              <a:rPr lang="el-GR" sz="3700" b="0" i="0">
                <a:solidFill>
                  <a:srgbClr val="FFFFFF"/>
                </a:solidFill>
                <a:effectLst/>
                <a:latin typeface="Arial" panose="020B0604020202020204" pitchFamily="34" charset="0"/>
              </a:rPr>
              <a:t>Τι είδους πάσα κάνει ο παίκτης του σκίτσου;</a:t>
            </a:r>
            <a:endParaRPr lang="en-US" sz="3700">
              <a:solidFill>
                <a:srgbClr val="FFFFFF"/>
              </a:solidFill>
            </a:endParaRPr>
          </a:p>
        </p:txBody>
      </p:sp>
      <p:sp>
        <p:nvSpPr>
          <p:cNvPr id="3" name="Content Placeholder 2">
            <a:extLst>
              <a:ext uri="{FF2B5EF4-FFF2-40B4-BE49-F238E27FC236}">
                <a16:creationId xmlns:a16="http://schemas.microsoft.com/office/drawing/2014/main" id="{7F7020F6-0874-4609-82B1-CC7C8A3DD7FA}"/>
              </a:ext>
            </a:extLst>
          </p:cNvPr>
          <p:cNvSpPr>
            <a:spLocks noGrp="1"/>
          </p:cNvSpPr>
          <p:nvPr>
            <p:ph idx="1"/>
          </p:nvPr>
        </p:nvSpPr>
        <p:spPr>
          <a:xfrm>
            <a:off x="1097745" y="2833879"/>
            <a:ext cx="4998255" cy="2820012"/>
          </a:xfrm>
        </p:spPr>
        <p:txBody>
          <a:bodyPr>
            <a:normAutofit/>
          </a:bodyPr>
          <a:lstStyle/>
          <a:p>
            <a:pPr marL="514350" indent="-514350">
              <a:buFont typeface="+mj-lt"/>
              <a:buAutoNum type="alphaLcParenR"/>
            </a:pPr>
            <a:r>
              <a:rPr lang="el-GR" sz="1800" b="0" i="0" dirty="0">
                <a:effectLst/>
                <a:latin typeface="Arial" panose="020B0604020202020204" pitchFamily="34" charset="0"/>
              </a:rPr>
              <a:t>σκαστή πάσα</a:t>
            </a:r>
          </a:p>
          <a:p>
            <a:pPr marL="514350" indent="-514350">
              <a:buFont typeface="+mj-lt"/>
              <a:buAutoNum type="alphaLcParenR"/>
            </a:pPr>
            <a:r>
              <a:rPr lang="el-GR" sz="1800" b="0" i="0" dirty="0">
                <a:effectLst/>
                <a:latin typeface="Arial" panose="020B0604020202020204" pitchFamily="34" charset="0"/>
              </a:rPr>
              <a:t>πάσα πάνω από το κεφάλι με δύο χέρια </a:t>
            </a:r>
          </a:p>
          <a:p>
            <a:pPr marL="514350" indent="-514350">
              <a:buFont typeface="+mj-lt"/>
              <a:buAutoNum type="alphaLcParenR"/>
            </a:pPr>
            <a:r>
              <a:rPr lang="el-GR" sz="1800" b="0" i="0" dirty="0">
                <a:effectLst/>
                <a:latin typeface="Arial" panose="020B0604020202020204" pitchFamily="34" charset="0"/>
              </a:rPr>
              <a:t>μακρινή πάσα με το ένα χέρι</a:t>
            </a:r>
          </a:p>
          <a:p>
            <a:pPr marL="514350" indent="-514350">
              <a:buFont typeface="+mj-lt"/>
              <a:buAutoNum type="alphaLcParenR"/>
            </a:pPr>
            <a:r>
              <a:rPr lang="el-GR" sz="1800" b="0" i="0" dirty="0">
                <a:effectLst/>
                <a:latin typeface="Arial" panose="020B0604020202020204" pitchFamily="34" charset="0"/>
              </a:rPr>
              <a:t>πάσα στήθους</a:t>
            </a:r>
            <a:endParaRPr lang="en-US" sz="1800" dirty="0"/>
          </a:p>
        </p:txBody>
      </p:sp>
      <p:sp>
        <p:nvSpPr>
          <p:cNvPr id="8" name="TextBox 7">
            <a:extLst>
              <a:ext uri="{FF2B5EF4-FFF2-40B4-BE49-F238E27FC236}">
                <a16:creationId xmlns:a16="http://schemas.microsoft.com/office/drawing/2014/main" id="{9C486BD0-5331-4EA1-8D70-B2686BC5D44C}"/>
              </a:ext>
            </a:extLst>
          </p:cNvPr>
          <p:cNvSpPr txBox="1"/>
          <p:nvPr/>
        </p:nvSpPr>
        <p:spPr>
          <a:xfrm>
            <a:off x="965199" y="4874452"/>
            <a:ext cx="6096000" cy="1031051"/>
          </a:xfrm>
          <a:prstGeom prst="rect">
            <a:avLst/>
          </a:prstGeom>
          <a:noFill/>
        </p:spPr>
        <p:txBody>
          <a:bodyPr wrap="square">
            <a:spAutoFit/>
          </a:bodyPr>
          <a:lstStyle/>
          <a:p>
            <a:pPr>
              <a:spcAft>
                <a:spcPts val="600"/>
              </a:spcAft>
            </a:pPr>
            <a:r>
              <a:rPr lang="el-GR" sz="2800" b="1" u="sng" kern="1200" dirty="0">
                <a:solidFill>
                  <a:srgbClr val="FF0000"/>
                </a:solidFill>
                <a:latin typeface="+mj-lt"/>
                <a:ea typeface="+mj-ea"/>
                <a:cs typeface="+mj-cs"/>
              </a:rPr>
              <a:t>Απάντηση</a:t>
            </a:r>
            <a:r>
              <a:rPr lang="el-GR" sz="2800" b="1" kern="1200" dirty="0">
                <a:solidFill>
                  <a:srgbClr val="FF0000"/>
                </a:solidFill>
                <a:latin typeface="+mj-lt"/>
                <a:ea typeface="+mj-ea"/>
                <a:cs typeface="+mj-cs"/>
              </a:rPr>
              <a:t>: </a:t>
            </a:r>
            <a:endParaRPr lang="el-GR" sz="2800" b="1" dirty="0">
              <a:solidFill>
                <a:srgbClr val="FF0000"/>
              </a:solidFill>
              <a:latin typeface="+mj-lt"/>
              <a:ea typeface="+mj-ea"/>
              <a:cs typeface="+mj-cs"/>
            </a:endParaRPr>
          </a:p>
          <a:p>
            <a:r>
              <a:rPr lang="el-GR" sz="2800" dirty="0">
                <a:solidFill>
                  <a:srgbClr val="FF0000"/>
                </a:solidFill>
                <a:latin typeface="+mj-lt"/>
                <a:ea typeface="+mj-ea"/>
                <a:cs typeface="+mj-cs"/>
              </a:rPr>
              <a:t>Σκαστή</a:t>
            </a:r>
            <a:r>
              <a:rPr lang="el-GR" sz="2800" dirty="0">
                <a:latin typeface="Arial" panose="020B0604020202020204" pitchFamily="34" charset="0"/>
              </a:rPr>
              <a:t> </a:t>
            </a:r>
            <a:r>
              <a:rPr lang="el-GR" sz="2800" dirty="0">
                <a:solidFill>
                  <a:srgbClr val="FF0000"/>
                </a:solidFill>
                <a:latin typeface="+mj-lt"/>
                <a:ea typeface="+mj-ea"/>
                <a:cs typeface="+mj-cs"/>
              </a:rPr>
              <a:t>Πάσα</a:t>
            </a:r>
          </a:p>
        </p:txBody>
      </p:sp>
      <p:pic>
        <p:nvPicPr>
          <p:cNvPr id="5" name="Picture 4">
            <a:extLst>
              <a:ext uri="{FF2B5EF4-FFF2-40B4-BE49-F238E27FC236}">
                <a16:creationId xmlns:a16="http://schemas.microsoft.com/office/drawing/2014/main" id="{B7101E94-C1C7-4EC9-8629-719604A91419}"/>
              </a:ext>
            </a:extLst>
          </p:cNvPr>
          <p:cNvPicPr>
            <a:picLocks noChangeAspect="1"/>
          </p:cNvPicPr>
          <p:nvPr/>
        </p:nvPicPr>
        <p:blipFill>
          <a:blip r:embed="rId2"/>
          <a:stretch>
            <a:fillRect/>
          </a:stretch>
        </p:blipFill>
        <p:spPr>
          <a:xfrm>
            <a:off x="5821225" y="2559090"/>
            <a:ext cx="6130790" cy="3611640"/>
          </a:xfrm>
          <a:prstGeom prst="rect">
            <a:avLst/>
          </a:prstGeom>
        </p:spPr>
      </p:pic>
    </p:spTree>
    <p:extLst>
      <p:ext uri="{BB962C8B-B14F-4D97-AF65-F5344CB8AC3E}">
        <p14:creationId xmlns:p14="http://schemas.microsoft.com/office/powerpoint/2010/main" val="61875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E785-C61E-46E9-820A-73AB355A5D45}"/>
              </a:ext>
            </a:extLst>
          </p:cNvPr>
          <p:cNvSpPr>
            <a:spLocks noGrp="1"/>
          </p:cNvSpPr>
          <p:nvPr>
            <p:ph type="title"/>
          </p:nvPr>
        </p:nvSpPr>
        <p:spPr>
          <a:xfrm>
            <a:off x="649347" y="345163"/>
            <a:ext cx="3505495" cy="1622321"/>
          </a:xfrm>
        </p:spPr>
        <p:txBody>
          <a:bodyPr vert="horz" lIns="91440" tIns="45720" rIns="91440" bIns="45720" rtlCol="0" anchor="ctr">
            <a:normAutofit/>
          </a:bodyPr>
          <a:lstStyle/>
          <a:p>
            <a:pPr algn="ctr">
              <a:spcAft>
                <a:spcPts val="600"/>
              </a:spcAft>
            </a:pPr>
            <a:r>
              <a:rPr lang="en-US" b="1" kern="1200" dirty="0" err="1">
                <a:solidFill>
                  <a:schemeClr val="tx1"/>
                </a:solidFill>
                <a:latin typeface="+mj-lt"/>
                <a:ea typeface="+mj-ea"/>
                <a:cs typeface="+mj-cs"/>
              </a:rPr>
              <a:t>Σκ</a:t>
            </a:r>
            <a:r>
              <a:rPr lang="en-US" b="1" kern="1200" dirty="0">
                <a:solidFill>
                  <a:schemeClr val="tx1"/>
                </a:solidFill>
                <a:latin typeface="+mj-lt"/>
                <a:ea typeface="+mj-ea"/>
                <a:cs typeface="+mj-cs"/>
              </a:rPr>
              <a:t>αστή Πάσα</a:t>
            </a:r>
          </a:p>
        </p:txBody>
      </p:sp>
      <p:sp>
        <p:nvSpPr>
          <p:cNvPr id="7" name="TextBox 6">
            <a:extLst>
              <a:ext uri="{FF2B5EF4-FFF2-40B4-BE49-F238E27FC236}">
                <a16:creationId xmlns:a16="http://schemas.microsoft.com/office/drawing/2014/main" id="{C35E56C2-177F-4835-BC75-B8BC7106706C}"/>
              </a:ext>
            </a:extLst>
          </p:cNvPr>
          <p:cNvSpPr txBox="1"/>
          <p:nvPr/>
        </p:nvSpPr>
        <p:spPr>
          <a:xfrm>
            <a:off x="277456" y="1793909"/>
            <a:ext cx="3877386" cy="4503062"/>
          </a:xfrm>
          <a:prstGeom prst="rect">
            <a:avLst/>
          </a:prstGeom>
        </p:spPr>
        <p:txBody>
          <a:bodyPr vert="horz" lIns="91440" tIns="45720" rIns="91440" bIns="45720" rtlCol="0">
            <a:normAutofit lnSpcReduction="10000"/>
          </a:bodyPr>
          <a:lstStyle/>
          <a:p>
            <a:pPr marL="971550" indent="-457200">
              <a:lnSpc>
                <a:spcPct val="90000"/>
              </a:lnSpc>
              <a:spcBef>
                <a:spcPts val="1000"/>
              </a:spcBef>
              <a:buFont typeface="+mj-lt"/>
              <a:buAutoNum type="arabicPeriod"/>
            </a:pPr>
            <a:r>
              <a:rPr lang="el-GR" sz="2400" dirty="0">
                <a:solidFill>
                  <a:srgbClr val="000000"/>
                </a:solidFill>
                <a:latin typeface="+mj-lt"/>
              </a:rPr>
              <a:t>Η μπάλα κρατιέται στο ύψος της μέσης                 </a:t>
            </a:r>
          </a:p>
          <a:p>
            <a:pPr marL="971550" indent="-457200">
              <a:lnSpc>
                <a:spcPct val="90000"/>
              </a:lnSpc>
              <a:spcBef>
                <a:spcPts val="1000"/>
              </a:spcBef>
              <a:buFont typeface="+mj-lt"/>
              <a:buAutoNum type="arabicPeriod"/>
            </a:pPr>
            <a:r>
              <a:rPr lang="el-GR" sz="2400" dirty="0">
                <a:solidFill>
                  <a:srgbClr val="000000"/>
                </a:solidFill>
                <a:latin typeface="+mj-lt"/>
              </a:rPr>
              <a:t>Γίνεται βήμα προς το δέκτη της μπάλας      </a:t>
            </a:r>
          </a:p>
          <a:p>
            <a:pPr marL="971550" indent="-457200">
              <a:lnSpc>
                <a:spcPct val="90000"/>
              </a:lnSpc>
              <a:spcBef>
                <a:spcPts val="1000"/>
              </a:spcBef>
              <a:buFont typeface="+mj-lt"/>
              <a:buAutoNum type="arabicPeriod"/>
            </a:pPr>
            <a:r>
              <a:rPr lang="el-GR" sz="2400" dirty="0">
                <a:solidFill>
                  <a:srgbClr val="000000"/>
                </a:solidFill>
                <a:latin typeface="+mj-lt"/>
              </a:rPr>
              <a:t>Τεντώνουν οι αγκώνες                    </a:t>
            </a:r>
          </a:p>
          <a:p>
            <a:pPr marL="971550" indent="-457200">
              <a:lnSpc>
                <a:spcPct val="90000"/>
              </a:lnSpc>
              <a:spcBef>
                <a:spcPts val="1000"/>
              </a:spcBef>
              <a:buFont typeface="+mj-lt"/>
              <a:buAutoNum type="arabicPeriod"/>
            </a:pPr>
            <a:r>
              <a:rPr lang="el-GR" sz="2400" dirty="0">
                <a:solidFill>
                  <a:srgbClr val="000000"/>
                </a:solidFill>
                <a:latin typeface="+mj-lt"/>
              </a:rPr>
              <a:t>Σκάει η μπάλα στα 2/3 της απόστασης μεταξύ του παίκτη που κάνει την πάσα  και αυτού που κάνει υποδοχή</a:t>
            </a:r>
          </a:p>
        </p:txBody>
      </p:sp>
      <p:sp>
        <p:nvSpPr>
          <p:cNvPr id="9"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uple of boys playing basketball&#10;&#10;Description automatically generated with low confidence">
            <a:extLst>
              <a:ext uri="{FF2B5EF4-FFF2-40B4-BE49-F238E27FC236}">
                <a16:creationId xmlns:a16="http://schemas.microsoft.com/office/drawing/2014/main" id="{39E130B7-30E7-4CA6-A4C1-05193394C205}"/>
              </a:ext>
            </a:extLst>
          </p:cNvPr>
          <p:cNvPicPr>
            <a:picLocks noChangeAspect="1"/>
          </p:cNvPicPr>
          <p:nvPr/>
        </p:nvPicPr>
        <p:blipFill>
          <a:blip r:embed="rId2"/>
          <a:stretch>
            <a:fillRect/>
          </a:stretch>
        </p:blipFill>
        <p:spPr>
          <a:xfrm>
            <a:off x="5405862" y="1561385"/>
            <a:ext cx="6019331" cy="3731984"/>
          </a:xfrm>
          <a:prstGeom prst="rect">
            <a:avLst/>
          </a:prstGeom>
          <a:effectLst/>
        </p:spPr>
      </p:pic>
    </p:spTree>
    <p:extLst>
      <p:ext uri="{BB962C8B-B14F-4D97-AF65-F5344CB8AC3E}">
        <p14:creationId xmlns:p14="http://schemas.microsoft.com/office/powerpoint/2010/main" val="384749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BB7263-3E64-4319-869A-7F39F272BF7D}"/>
              </a:ext>
            </a:extLst>
          </p:cNvPr>
          <p:cNvSpPr>
            <a:spLocks noGrp="1"/>
          </p:cNvSpPr>
          <p:nvPr>
            <p:ph type="title"/>
          </p:nvPr>
        </p:nvSpPr>
        <p:spPr>
          <a:xfrm>
            <a:off x="1286932" y="1204109"/>
            <a:ext cx="10023398" cy="857894"/>
          </a:xfrm>
        </p:spPr>
        <p:txBody>
          <a:bodyPr>
            <a:normAutofit/>
          </a:bodyPr>
          <a:lstStyle/>
          <a:p>
            <a:r>
              <a:rPr lang="el-GR" sz="3700" b="0" i="0">
                <a:solidFill>
                  <a:srgbClr val="FFFFFF"/>
                </a:solidFill>
                <a:effectLst/>
                <a:latin typeface="Arial" panose="020B0604020202020204" pitchFamily="34" charset="0"/>
              </a:rPr>
              <a:t>Τι είδους πάσα κάνει ο παίκτης του σκίτσου;</a:t>
            </a:r>
            <a:endParaRPr lang="en-US" sz="3700">
              <a:solidFill>
                <a:srgbClr val="FFFFFF"/>
              </a:solidFill>
            </a:endParaRPr>
          </a:p>
        </p:txBody>
      </p:sp>
      <p:sp>
        <p:nvSpPr>
          <p:cNvPr id="3" name="Content Placeholder 2">
            <a:extLst>
              <a:ext uri="{FF2B5EF4-FFF2-40B4-BE49-F238E27FC236}">
                <a16:creationId xmlns:a16="http://schemas.microsoft.com/office/drawing/2014/main" id="{7F7020F6-0874-4609-82B1-CC7C8A3DD7FA}"/>
              </a:ext>
            </a:extLst>
          </p:cNvPr>
          <p:cNvSpPr>
            <a:spLocks noGrp="1"/>
          </p:cNvSpPr>
          <p:nvPr>
            <p:ph idx="1"/>
          </p:nvPr>
        </p:nvSpPr>
        <p:spPr>
          <a:xfrm>
            <a:off x="1286930" y="2962451"/>
            <a:ext cx="4809069" cy="2820012"/>
          </a:xfrm>
        </p:spPr>
        <p:txBody>
          <a:bodyPr>
            <a:normAutofit/>
          </a:bodyPr>
          <a:lstStyle/>
          <a:p>
            <a:pPr marL="514350" indent="-514350">
              <a:buFont typeface="+mj-lt"/>
              <a:buAutoNum type="alphaLcParenR"/>
            </a:pPr>
            <a:r>
              <a:rPr lang="el-GR" sz="1800" b="0" i="0" dirty="0">
                <a:effectLst/>
                <a:latin typeface="Arial" panose="020B0604020202020204" pitchFamily="34" charset="0"/>
              </a:rPr>
              <a:t>σκαστή πάσα</a:t>
            </a:r>
          </a:p>
          <a:p>
            <a:pPr marL="514350" indent="-514350">
              <a:buFont typeface="+mj-lt"/>
              <a:buAutoNum type="alphaLcParenR"/>
            </a:pPr>
            <a:r>
              <a:rPr lang="el-GR" sz="1800" b="0" i="0" dirty="0">
                <a:effectLst/>
                <a:latin typeface="Arial" panose="020B0604020202020204" pitchFamily="34" charset="0"/>
              </a:rPr>
              <a:t>πάσα πάνω από το κεφάλι με δύο χέρια </a:t>
            </a:r>
          </a:p>
          <a:p>
            <a:pPr marL="514350" indent="-514350">
              <a:buFont typeface="+mj-lt"/>
              <a:buAutoNum type="alphaLcParenR"/>
            </a:pPr>
            <a:r>
              <a:rPr lang="el-GR" sz="1800" b="0" i="0" dirty="0">
                <a:effectLst/>
                <a:latin typeface="Arial" panose="020B0604020202020204" pitchFamily="34" charset="0"/>
              </a:rPr>
              <a:t>μακρινή πάσα με το ένα χέρι</a:t>
            </a:r>
          </a:p>
          <a:p>
            <a:pPr marL="514350" indent="-514350">
              <a:buFont typeface="+mj-lt"/>
              <a:buAutoNum type="alphaLcParenR"/>
            </a:pPr>
            <a:r>
              <a:rPr lang="el-GR" sz="1800" b="0" i="0" dirty="0">
                <a:effectLst/>
                <a:latin typeface="Arial" panose="020B0604020202020204" pitchFamily="34" charset="0"/>
              </a:rPr>
              <a:t>πάσα στήθους</a:t>
            </a:r>
            <a:endParaRPr lang="en-US" sz="1800" dirty="0"/>
          </a:p>
        </p:txBody>
      </p:sp>
      <p:pic>
        <p:nvPicPr>
          <p:cNvPr id="6" name="Picture 5">
            <a:extLst>
              <a:ext uri="{FF2B5EF4-FFF2-40B4-BE49-F238E27FC236}">
                <a16:creationId xmlns:a16="http://schemas.microsoft.com/office/drawing/2014/main" id="{C9DC9A25-3C1D-41BF-A182-18A1FEB65D2C}"/>
              </a:ext>
            </a:extLst>
          </p:cNvPr>
          <p:cNvPicPr>
            <a:picLocks noChangeAspect="1"/>
          </p:cNvPicPr>
          <p:nvPr/>
        </p:nvPicPr>
        <p:blipFill>
          <a:blip r:embed="rId2"/>
          <a:stretch>
            <a:fillRect/>
          </a:stretch>
        </p:blipFill>
        <p:spPr>
          <a:xfrm>
            <a:off x="7146455" y="2699691"/>
            <a:ext cx="3758615" cy="3478277"/>
          </a:xfrm>
          <a:prstGeom prst="rect">
            <a:avLst/>
          </a:prstGeom>
        </p:spPr>
      </p:pic>
      <p:sp>
        <p:nvSpPr>
          <p:cNvPr id="8" name="TextBox 7">
            <a:extLst>
              <a:ext uri="{FF2B5EF4-FFF2-40B4-BE49-F238E27FC236}">
                <a16:creationId xmlns:a16="http://schemas.microsoft.com/office/drawing/2014/main" id="{9C486BD0-5331-4EA1-8D70-B2686BC5D44C}"/>
              </a:ext>
            </a:extLst>
          </p:cNvPr>
          <p:cNvSpPr txBox="1"/>
          <p:nvPr/>
        </p:nvSpPr>
        <p:spPr>
          <a:xfrm>
            <a:off x="1286930" y="4874452"/>
            <a:ext cx="6096000" cy="1031051"/>
          </a:xfrm>
          <a:prstGeom prst="rect">
            <a:avLst/>
          </a:prstGeom>
          <a:noFill/>
        </p:spPr>
        <p:txBody>
          <a:bodyPr wrap="square">
            <a:spAutoFit/>
          </a:bodyPr>
          <a:lstStyle/>
          <a:p>
            <a:pPr>
              <a:spcAft>
                <a:spcPts val="600"/>
              </a:spcAft>
            </a:pPr>
            <a:r>
              <a:rPr lang="el-GR" sz="2800" b="1" u="sng" kern="1200" dirty="0">
                <a:solidFill>
                  <a:srgbClr val="FF0000"/>
                </a:solidFill>
                <a:latin typeface="+mj-lt"/>
                <a:ea typeface="+mj-ea"/>
                <a:cs typeface="+mj-cs"/>
              </a:rPr>
              <a:t>Απάντηση</a:t>
            </a:r>
            <a:r>
              <a:rPr lang="el-GR" sz="2800" b="1" kern="1200" dirty="0">
                <a:solidFill>
                  <a:srgbClr val="FF0000"/>
                </a:solidFill>
                <a:latin typeface="+mj-lt"/>
                <a:ea typeface="+mj-ea"/>
                <a:cs typeface="+mj-cs"/>
              </a:rPr>
              <a:t>: </a:t>
            </a:r>
            <a:endParaRPr lang="el-GR" sz="2800" b="1" dirty="0">
              <a:solidFill>
                <a:srgbClr val="FF0000"/>
              </a:solidFill>
              <a:latin typeface="+mj-lt"/>
              <a:ea typeface="+mj-ea"/>
              <a:cs typeface="+mj-cs"/>
            </a:endParaRPr>
          </a:p>
          <a:p>
            <a:r>
              <a:rPr lang="el-GR" sz="2800" dirty="0">
                <a:solidFill>
                  <a:srgbClr val="FF0000"/>
                </a:solidFill>
                <a:latin typeface="+mj-lt"/>
                <a:ea typeface="+mj-ea"/>
                <a:cs typeface="+mj-cs"/>
              </a:rPr>
              <a:t>Πάσα πάνω από το κεφάλι με δύο χέρια </a:t>
            </a:r>
          </a:p>
        </p:txBody>
      </p:sp>
    </p:spTree>
    <p:extLst>
      <p:ext uri="{BB962C8B-B14F-4D97-AF65-F5344CB8AC3E}">
        <p14:creationId xmlns:p14="http://schemas.microsoft.com/office/powerpoint/2010/main" val="194668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E785-C61E-46E9-820A-73AB355A5D45}"/>
              </a:ext>
            </a:extLst>
          </p:cNvPr>
          <p:cNvSpPr>
            <a:spLocks noGrp="1"/>
          </p:cNvSpPr>
          <p:nvPr>
            <p:ph type="title"/>
          </p:nvPr>
        </p:nvSpPr>
        <p:spPr>
          <a:xfrm>
            <a:off x="247651" y="400666"/>
            <a:ext cx="3906774" cy="1622321"/>
          </a:xfrm>
        </p:spPr>
        <p:txBody>
          <a:bodyPr vert="horz" lIns="91440" tIns="45720" rIns="91440" bIns="45720" rtlCol="0" anchor="ctr">
            <a:normAutofit fontScale="90000"/>
          </a:bodyPr>
          <a:lstStyle/>
          <a:p>
            <a:pPr algn="ctr"/>
            <a:r>
              <a:rPr lang="el-GR" sz="4400" b="1" dirty="0">
                <a:latin typeface="+mj-lt"/>
                <a:ea typeface="+mj-ea"/>
                <a:cs typeface="+mj-cs"/>
              </a:rPr>
              <a:t>Πάσα πάνω από το κεφάλι με δύο χέρια </a:t>
            </a:r>
          </a:p>
        </p:txBody>
      </p:sp>
      <p:sp>
        <p:nvSpPr>
          <p:cNvPr id="7" name="TextBox 6">
            <a:extLst>
              <a:ext uri="{FF2B5EF4-FFF2-40B4-BE49-F238E27FC236}">
                <a16:creationId xmlns:a16="http://schemas.microsoft.com/office/drawing/2014/main" id="{C35E56C2-177F-4835-BC75-B8BC7106706C}"/>
              </a:ext>
            </a:extLst>
          </p:cNvPr>
          <p:cNvSpPr txBox="1"/>
          <p:nvPr/>
        </p:nvSpPr>
        <p:spPr>
          <a:xfrm>
            <a:off x="507517" y="2321052"/>
            <a:ext cx="3670211" cy="3975919"/>
          </a:xfrm>
          <a:prstGeom prst="rect">
            <a:avLst/>
          </a:prstGeom>
        </p:spPr>
        <p:txBody>
          <a:bodyPr vert="horz" lIns="91440" tIns="45720" rIns="91440" bIns="45720" rtlCol="0">
            <a:normAutofit fontScale="92500" lnSpcReduction="20000"/>
          </a:bodyPr>
          <a:lstStyle/>
          <a:p>
            <a:pPr marL="457200" indent="-457200" algn="l">
              <a:buFont typeface="+mj-lt"/>
              <a:buAutoNum type="arabicPeriod"/>
            </a:pPr>
            <a:r>
              <a:rPr lang="el-GR" sz="2400" b="0" i="0" dirty="0">
                <a:effectLst/>
                <a:latin typeface="+mj-lt"/>
              </a:rPr>
              <a:t>Η μπάλα πρέπει να είναι πάνω από το κεφάλι</a:t>
            </a:r>
          </a:p>
          <a:p>
            <a:pPr marL="457200" indent="-457200" algn="l">
              <a:buFont typeface="+mj-lt"/>
              <a:buAutoNum type="arabicPeriod"/>
            </a:pPr>
            <a:endParaRPr lang="el-GR" sz="2400" b="0" i="0" dirty="0">
              <a:effectLst/>
              <a:latin typeface="+mj-lt"/>
            </a:endParaRPr>
          </a:p>
          <a:p>
            <a:pPr marL="457200" indent="-457200" algn="l">
              <a:buFont typeface="+mj-lt"/>
              <a:buAutoNum type="arabicPeriod"/>
            </a:pPr>
            <a:r>
              <a:rPr lang="el-GR" sz="2400" b="0" i="0" dirty="0">
                <a:effectLst/>
                <a:latin typeface="+mj-lt"/>
              </a:rPr>
              <a:t>Οι αγκώνες πρέπει να είναι λυγισμένοι (όταν κρατάνε την μπάλα) και δείχνουν προς το δέκτη της μπάλας</a:t>
            </a:r>
          </a:p>
          <a:p>
            <a:pPr marL="457200" indent="-457200" algn="l">
              <a:buFont typeface="+mj-lt"/>
              <a:buAutoNum type="arabicPeriod"/>
            </a:pPr>
            <a:endParaRPr lang="el-GR" sz="2400" b="0" i="0" dirty="0">
              <a:effectLst/>
              <a:latin typeface="+mj-lt"/>
            </a:endParaRPr>
          </a:p>
          <a:p>
            <a:pPr marL="457200" indent="-457200" algn="l">
              <a:buFont typeface="+mj-lt"/>
              <a:buAutoNum type="arabicPeriod"/>
            </a:pPr>
            <a:r>
              <a:rPr lang="el-GR" sz="2400" b="0" i="0" dirty="0">
                <a:effectLst/>
                <a:latin typeface="+mj-lt"/>
              </a:rPr>
              <a:t>Γίνεται βήμα προς το δέκτη της μπάλας</a:t>
            </a:r>
          </a:p>
          <a:p>
            <a:pPr marL="457200" indent="-457200" algn="l">
              <a:buFont typeface="+mj-lt"/>
              <a:buAutoNum type="arabicPeriod"/>
            </a:pPr>
            <a:endParaRPr lang="el-GR" sz="2400" b="0" i="0" dirty="0">
              <a:effectLst/>
              <a:latin typeface="+mj-lt"/>
            </a:endParaRPr>
          </a:p>
          <a:p>
            <a:pPr marL="457200" indent="-457200" algn="l">
              <a:buFont typeface="+mj-lt"/>
              <a:buAutoNum type="arabicPeriod"/>
            </a:pPr>
            <a:r>
              <a:rPr lang="el-GR" sz="2400" b="0" i="0" dirty="0">
                <a:effectLst/>
                <a:latin typeface="+mj-lt"/>
              </a:rPr>
              <a:t>Δίνεται ώθηση στη μπάλα με τους καρπούς</a:t>
            </a:r>
          </a:p>
        </p:txBody>
      </p:sp>
      <p:sp>
        <p:nvSpPr>
          <p:cNvPr id="25"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62B1B5-B27E-4E9A-A532-7E62626597A7}"/>
              </a:ext>
            </a:extLst>
          </p:cNvPr>
          <p:cNvPicPr>
            <a:picLocks noChangeAspect="1"/>
          </p:cNvPicPr>
          <p:nvPr/>
        </p:nvPicPr>
        <p:blipFill>
          <a:blip r:embed="rId2"/>
          <a:stretch>
            <a:fillRect/>
          </a:stretch>
        </p:blipFill>
        <p:spPr>
          <a:xfrm>
            <a:off x="5584596" y="807593"/>
            <a:ext cx="5661862" cy="5239568"/>
          </a:xfrm>
          <a:prstGeom prst="rect">
            <a:avLst/>
          </a:prstGeom>
          <a:effectLst/>
        </p:spPr>
      </p:pic>
    </p:spTree>
    <p:extLst>
      <p:ext uri="{BB962C8B-B14F-4D97-AF65-F5344CB8AC3E}">
        <p14:creationId xmlns:p14="http://schemas.microsoft.com/office/powerpoint/2010/main" val="204371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2DC6D3-88C8-4FBB-9FF0-97F398BCC6A0}"/>
              </a:ext>
            </a:extLst>
          </p:cNvPr>
          <p:cNvSpPr>
            <a:spLocks noGrp="1"/>
          </p:cNvSpPr>
          <p:nvPr>
            <p:ph type="title"/>
          </p:nvPr>
        </p:nvSpPr>
        <p:spPr>
          <a:xfrm>
            <a:off x="1245072" y="1289765"/>
            <a:ext cx="3651101" cy="4270963"/>
          </a:xfrm>
        </p:spPr>
        <p:txBody>
          <a:bodyPr anchor="ctr">
            <a:normAutofit/>
          </a:bodyPr>
          <a:lstStyle/>
          <a:p>
            <a:pPr algn="ctr" fontAlgn="base"/>
            <a:r>
              <a:rPr lang="el-GR" sz="5600" b="1" i="0" dirty="0">
                <a:solidFill>
                  <a:srgbClr val="FFFFFF"/>
                </a:solidFill>
                <a:effectLst/>
                <a:latin typeface="Bitter"/>
              </a:rPr>
              <a:t>   Πιάσιμο της μπάλας</a:t>
            </a:r>
            <a:endParaRPr lang="en-US" sz="5600" dirty="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4478F5B2-CA8F-47FB-BCB0-7F1D2A19347F}"/>
              </a:ext>
            </a:extLst>
          </p:cNvPr>
          <p:cNvSpPr>
            <a:spLocks noGrp="1"/>
          </p:cNvSpPr>
          <p:nvPr>
            <p:ph idx="1"/>
          </p:nvPr>
        </p:nvSpPr>
        <p:spPr>
          <a:xfrm>
            <a:off x="6297233" y="518400"/>
            <a:ext cx="5201069" cy="6250262"/>
          </a:xfrm>
        </p:spPr>
        <p:txBody>
          <a:bodyPr anchor="ctr">
            <a:normAutofit/>
          </a:bodyPr>
          <a:lstStyle/>
          <a:p>
            <a:pPr fontAlgn="base"/>
            <a:r>
              <a:rPr lang="el-GR" sz="2400" b="0" i="0" dirty="0">
                <a:solidFill>
                  <a:schemeClr val="tx1">
                    <a:alpha val="80000"/>
                  </a:schemeClr>
                </a:solidFill>
                <a:effectLst/>
                <a:latin typeface="+mj-lt"/>
              </a:rPr>
              <a:t>Με απόκρουση της μπάλας από τον τοίχο (ο παίκτης στέκεται σε μικρή απόσταση από τον τοίχο, ρίχνοντας την μπάλα σ’αυτόν. Ταυτόχρονα με την αναπήδηση της μπάλας, πραγματοποιεί μερικά βήματα και με ένα κάθετο άλμα, αποκρούει τη μπάλα από το τοίχο).</a:t>
            </a:r>
          </a:p>
          <a:p>
            <a:pPr fontAlgn="base"/>
            <a:r>
              <a:rPr lang="el-GR" sz="2400" b="0" i="0" dirty="0">
                <a:solidFill>
                  <a:schemeClr val="tx1">
                    <a:alpha val="80000"/>
                  </a:schemeClr>
                </a:solidFill>
                <a:effectLst/>
                <a:latin typeface="+mj-lt"/>
              </a:rPr>
              <a:t>Ύστερα από αναπήδηση της μπάλας στο δάπεδο, (το παιδί ρίχνει τη μπάλα στο δάπεδο τόσο δυνατά, έτσι ώστε να αναπηδήσει αρκετά ψηλά. Μετά την ρίψη και ταυτόχρονα με την αναπήδηση της, πραγματοποιεί μερικά βήματα και την πιάνει στον αέρα κατά τη πτώση της).</a:t>
            </a:r>
          </a:p>
          <a:p>
            <a:endParaRPr lang="en-US" sz="20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57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7D433-E444-461D-9997-2EAF1429F2AC}"/>
              </a:ext>
            </a:extLst>
          </p:cNvPr>
          <p:cNvSpPr>
            <a:spLocks noGrp="1"/>
          </p:cNvSpPr>
          <p:nvPr>
            <p:ph type="title"/>
          </p:nvPr>
        </p:nvSpPr>
        <p:spPr>
          <a:xfrm>
            <a:off x="630936" y="640823"/>
            <a:ext cx="3419856" cy="5583148"/>
          </a:xfrm>
        </p:spPr>
        <p:txBody>
          <a:bodyPr anchor="ctr">
            <a:normAutofit/>
          </a:bodyPr>
          <a:lstStyle/>
          <a:p>
            <a:pPr algn="ctr"/>
            <a:r>
              <a:rPr lang="el-GR" sz="6600" b="1" i="0" dirty="0">
                <a:effectLst/>
                <a:latin typeface="Bitter"/>
              </a:rPr>
              <a:t>Πιάσιμο της μπάλας</a:t>
            </a:r>
            <a:endParaRPr lang="en-US" sz="6600" dirty="0"/>
          </a:p>
        </p:txBody>
      </p:sp>
      <p:sp>
        <p:nvSpPr>
          <p:cNvPr id="12"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B6CB8-7F5C-4439-97C6-7A3C669F06E3}"/>
              </a:ext>
            </a:extLst>
          </p:cNvPr>
          <p:cNvPicPr>
            <a:picLocks noChangeAspect="1"/>
          </p:cNvPicPr>
          <p:nvPr/>
        </p:nvPicPr>
        <p:blipFill>
          <a:blip r:embed="rId2"/>
          <a:stretch>
            <a:fillRect/>
          </a:stretch>
        </p:blipFill>
        <p:spPr>
          <a:xfrm>
            <a:off x="4654296" y="1165746"/>
            <a:ext cx="6894576" cy="2844012"/>
          </a:xfrm>
          <a:prstGeom prst="rect">
            <a:avLst/>
          </a:prstGeom>
        </p:spPr>
      </p:pic>
      <p:sp>
        <p:nvSpPr>
          <p:cNvPr id="3" name="Content Placeholder 2">
            <a:extLst>
              <a:ext uri="{FF2B5EF4-FFF2-40B4-BE49-F238E27FC236}">
                <a16:creationId xmlns:a16="http://schemas.microsoft.com/office/drawing/2014/main" id="{1D36F06D-6259-465B-A801-86FB48696410}"/>
              </a:ext>
            </a:extLst>
          </p:cNvPr>
          <p:cNvSpPr>
            <a:spLocks noGrp="1"/>
          </p:cNvSpPr>
          <p:nvPr>
            <p:ph idx="1"/>
          </p:nvPr>
        </p:nvSpPr>
        <p:spPr>
          <a:xfrm>
            <a:off x="4501896" y="4467225"/>
            <a:ext cx="7046976" cy="1759839"/>
          </a:xfrm>
        </p:spPr>
        <p:txBody>
          <a:bodyPr anchor="t">
            <a:normAutofit fontScale="92500" lnSpcReduction="10000"/>
          </a:bodyPr>
          <a:lstStyle/>
          <a:p>
            <a:r>
              <a:rPr lang="el-GR" sz="2400" dirty="0">
                <a:latin typeface="+mj-lt"/>
              </a:rPr>
              <a:t>Η μπάλα του μπάσκετ πιάνεται καλύτερα με τα δύο χέρια με τα δάκτυλα ανοιχτά και χαλαρά και από τις δύο πλευρές της κατά τέτοιο τρόπο ώστε να έρχονται μόνο τα δάκτυλα σε επαφή με αυτήν (όχι οι παλάμες). Οι αντίχειρες με τους δείκτες τείνουν να σχηματίσουν το λατινικό γράμμα΄΄΄W΄΄</a:t>
            </a:r>
            <a:endParaRPr lang="en-US" sz="2400" dirty="0">
              <a:latin typeface="+mj-lt"/>
            </a:endParaRPr>
          </a:p>
        </p:txBody>
      </p:sp>
    </p:spTree>
    <p:extLst>
      <p:ext uri="{BB962C8B-B14F-4D97-AF65-F5344CB8AC3E}">
        <p14:creationId xmlns:p14="http://schemas.microsoft.com/office/powerpoint/2010/main" val="358567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C927-A623-4DCF-9398-5E2B524D6893}"/>
              </a:ext>
            </a:extLst>
          </p:cNvPr>
          <p:cNvSpPr>
            <a:spLocks noGrp="1"/>
          </p:cNvSpPr>
          <p:nvPr>
            <p:ph type="title"/>
          </p:nvPr>
        </p:nvSpPr>
        <p:spPr>
          <a:xfrm>
            <a:off x="649224" y="629266"/>
            <a:ext cx="6422849" cy="1676603"/>
          </a:xfrm>
        </p:spPr>
        <p:txBody>
          <a:bodyPr>
            <a:normAutofit/>
          </a:bodyPr>
          <a:lstStyle/>
          <a:p>
            <a:pPr algn="ctr"/>
            <a:r>
              <a:rPr lang="el-GR" b="1" i="0" dirty="0">
                <a:effectLst/>
                <a:latin typeface="Bitter"/>
              </a:rPr>
              <a:t>Πιάσιμο της μπάλας</a:t>
            </a:r>
            <a:endParaRPr lang="en-US" dirty="0"/>
          </a:p>
        </p:txBody>
      </p:sp>
      <p:sp>
        <p:nvSpPr>
          <p:cNvPr id="3" name="Content Placeholder 2">
            <a:extLst>
              <a:ext uri="{FF2B5EF4-FFF2-40B4-BE49-F238E27FC236}">
                <a16:creationId xmlns:a16="http://schemas.microsoft.com/office/drawing/2014/main" id="{42FE8616-82CC-4533-BABA-4C05953D7869}"/>
              </a:ext>
            </a:extLst>
          </p:cNvPr>
          <p:cNvSpPr>
            <a:spLocks noGrp="1"/>
          </p:cNvSpPr>
          <p:nvPr>
            <p:ph idx="1"/>
          </p:nvPr>
        </p:nvSpPr>
        <p:spPr>
          <a:xfrm>
            <a:off x="649224" y="2438400"/>
            <a:ext cx="6422848" cy="3785419"/>
          </a:xfrm>
        </p:spPr>
        <p:txBody>
          <a:bodyPr>
            <a:normAutofit/>
          </a:bodyPr>
          <a:lstStyle/>
          <a:p>
            <a:r>
              <a:rPr lang="el-GR" dirty="0">
                <a:latin typeface="+mj-lt"/>
              </a:rPr>
              <a:t>Όταν ο αθλητής δεν πιέζεται, η μπάλα πιάνεται μεταξύ μέσης και στήθους, ακριβώς επάνω από τη λεκάνη και σε απόσταση από το σώμα 10-20 εκ. Οι αγκώνες παραμένουν κοντά στον κορμό και οι βραχίονες βρίσκονται κατά μήκος των πλευρών</a:t>
            </a:r>
            <a:endParaRPr lang="en-US" dirty="0">
              <a:latin typeface="+mj-lt"/>
            </a:endParaRPr>
          </a:p>
        </p:txBody>
      </p:sp>
      <p:sp>
        <p:nvSpPr>
          <p:cNvPr id="12" name="Rectangle 11">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4D3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258C7D-1228-45E9-8875-5A88E30419DD}"/>
              </a:ext>
            </a:extLst>
          </p:cNvPr>
          <p:cNvPicPr>
            <a:picLocks noChangeAspect="1"/>
          </p:cNvPicPr>
          <p:nvPr/>
        </p:nvPicPr>
        <p:blipFill>
          <a:blip r:embed="rId2"/>
          <a:stretch>
            <a:fillRect/>
          </a:stretch>
        </p:blipFill>
        <p:spPr>
          <a:xfrm>
            <a:off x="8129992" y="484632"/>
            <a:ext cx="3412784" cy="2922602"/>
          </a:xfrm>
          <a:prstGeom prst="rect">
            <a:avLst/>
          </a:prstGeom>
          <a:effectLst/>
        </p:spPr>
      </p:pic>
      <p:pic>
        <p:nvPicPr>
          <p:cNvPr id="7" name="Picture 6">
            <a:extLst>
              <a:ext uri="{FF2B5EF4-FFF2-40B4-BE49-F238E27FC236}">
                <a16:creationId xmlns:a16="http://schemas.microsoft.com/office/drawing/2014/main" id="{EB9E44E9-D738-42F3-B3C3-6F391BF7E4B2}"/>
              </a:ext>
            </a:extLst>
          </p:cNvPr>
          <p:cNvPicPr>
            <a:picLocks noChangeAspect="1"/>
          </p:cNvPicPr>
          <p:nvPr/>
        </p:nvPicPr>
        <p:blipFill>
          <a:blip r:embed="rId3"/>
          <a:stretch>
            <a:fillRect/>
          </a:stretch>
        </p:blipFill>
        <p:spPr>
          <a:xfrm>
            <a:off x="8040624" y="3598512"/>
            <a:ext cx="3671760" cy="2625307"/>
          </a:xfrm>
          <a:prstGeom prst="rect">
            <a:avLst/>
          </a:prstGeom>
        </p:spPr>
      </p:pic>
    </p:spTree>
    <p:extLst>
      <p:ext uri="{BB962C8B-B14F-4D97-AF65-F5344CB8AC3E}">
        <p14:creationId xmlns:p14="http://schemas.microsoft.com/office/powerpoint/2010/main" val="3914898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DE5CE-A641-48D4-B5F2-4752D7F4EBA7}"/>
              </a:ext>
            </a:extLst>
          </p:cNvPr>
          <p:cNvSpPr>
            <a:spLocks noGrp="1"/>
          </p:cNvSpPr>
          <p:nvPr>
            <p:ph type="title"/>
          </p:nvPr>
        </p:nvSpPr>
        <p:spPr>
          <a:xfrm>
            <a:off x="298324" y="142475"/>
            <a:ext cx="4032504" cy="2445277"/>
          </a:xfrm>
        </p:spPr>
        <p:txBody>
          <a:bodyPr vert="horz" lIns="91440" tIns="45720" rIns="91440" bIns="45720" rtlCol="0" anchor="ctr">
            <a:normAutofit/>
          </a:bodyPr>
          <a:lstStyle/>
          <a:p>
            <a:pPr algn="ctr"/>
            <a:r>
              <a:rPr lang="en-US" sz="5400" b="1" i="0" kern="1200" dirty="0" err="1">
                <a:solidFill>
                  <a:schemeClr val="tx1"/>
                </a:solidFill>
                <a:effectLst/>
                <a:latin typeface="+mj-lt"/>
                <a:ea typeface="+mj-ea"/>
                <a:cs typeface="+mj-cs"/>
              </a:rPr>
              <a:t>Το</a:t>
            </a:r>
            <a:r>
              <a:rPr lang="en-US" sz="5400" b="1" i="0" kern="1200" dirty="0">
                <a:solidFill>
                  <a:schemeClr val="tx1"/>
                </a:solidFill>
                <a:effectLst/>
                <a:latin typeface="+mj-lt"/>
                <a:ea typeface="+mj-ea"/>
                <a:cs typeface="+mj-cs"/>
              </a:rPr>
              <a:t> μπ</a:t>
            </a:r>
            <a:r>
              <a:rPr lang="en-US" sz="5400" b="1" i="0" kern="1200" dirty="0" err="1">
                <a:solidFill>
                  <a:schemeClr val="tx1"/>
                </a:solidFill>
                <a:effectLst/>
                <a:latin typeface="+mj-lt"/>
                <a:ea typeface="+mj-ea"/>
                <a:cs typeface="+mj-cs"/>
              </a:rPr>
              <a:t>άσιμο</a:t>
            </a:r>
            <a:r>
              <a:rPr lang="en-US" sz="5400" b="1" i="0" kern="1200" dirty="0">
                <a:solidFill>
                  <a:schemeClr val="tx1"/>
                </a:solidFill>
                <a:effectLst/>
                <a:latin typeface="+mj-lt"/>
                <a:ea typeface="+mj-ea"/>
                <a:cs typeface="+mj-cs"/>
              </a:rPr>
              <a:t> </a:t>
            </a:r>
            <a:r>
              <a:rPr lang="en-US" sz="5400" b="1" i="0" kern="1200" dirty="0" err="1">
                <a:solidFill>
                  <a:schemeClr val="tx1"/>
                </a:solidFill>
                <a:effectLst/>
                <a:latin typeface="+mj-lt"/>
                <a:ea typeface="+mj-ea"/>
                <a:cs typeface="+mj-cs"/>
              </a:rPr>
              <a:t>σουτ</a:t>
            </a:r>
            <a:r>
              <a:rPr lang="en-US" sz="5400" b="1" i="0" kern="1200" dirty="0">
                <a:solidFill>
                  <a:schemeClr val="tx1"/>
                </a:solidFill>
                <a:effectLst/>
                <a:latin typeface="+mj-lt"/>
                <a:ea typeface="+mj-ea"/>
                <a:cs typeface="+mj-cs"/>
              </a:rPr>
              <a:t> (Lay-Up)</a:t>
            </a:r>
            <a:endParaRPr lang="en-US" sz="5400" kern="1200" dirty="0">
              <a:solidFill>
                <a:schemeClr val="tx1"/>
              </a:solidFill>
              <a:latin typeface="+mj-lt"/>
              <a:ea typeface="+mj-ea"/>
              <a:cs typeface="+mj-cs"/>
            </a:endParaRPr>
          </a:p>
        </p:txBody>
      </p:sp>
      <p:sp>
        <p:nvSpPr>
          <p:cNvPr id="1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group of kids playing with a ball&#10;&#10;Description automatically generated with low confidence">
            <a:extLst>
              <a:ext uri="{FF2B5EF4-FFF2-40B4-BE49-F238E27FC236}">
                <a16:creationId xmlns:a16="http://schemas.microsoft.com/office/drawing/2014/main" id="{970E1343-7AAE-4823-835C-69F5B5B88626}"/>
              </a:ext>
            </a:extLst>
          </p:cNvPr>
          <p:cNvPicPr>
            <a:picLocks noGrp="1" noChangeAspect="1"/>
          </p:cNvPicPr>
          <p:nvPr>
            <p:ph idx="1"/>
          </p:nvPr>
        </p:nvPicPr>
        <p:blipFill>
          <a:blip r:embed="rId2"/>
          <a:stretch>
            <a:fillRect/>
          </a:stretch>
        </p:blipFill>
        <p:spPr>
          <a:xfrm>
            <a:off x="4654296" y="630936"/>
            <a:ext cx="6163200" cy="3913632"/>
          </a:xfrm>
          <a:prstGeom prst="rect">
            <a:avLst/>
          </a:prstGeom>
        </p:spPr>
      </p:pic>
      <p:sp>
        <p:nvSpPr>
          <p:cNvPr id="9" name="TextBox 8">
            <a:extLst>
              <a:ext uri="{FF2B5EF4-FFF2-40B4-BE49-F238E27FC236}">
                <a16:creationId xmlns:a16="http://schemas.microsoft.com/office/drawing/2014/main" id="{CC9246A6-FBC7-4CE3-98AF-A65AC0CDCEB1}"/>
              </a:ext>
            </a:extLst>
          </p:cNvPr>
          <p:cNvSpPr txBox="1"/>
          <p:nvPr/>
        </p:nvSpPr>
        <p:spPr>
          <a:xfrm>
            <a:off x="298324" y="2587752"/>
            <a:ext cx="3851528" cy="3299516"/>
          </a:xfrm>
          <a:prstGeom prst="rect">
            <a:avLst/>
          </a:prstGeom>
        </p:spPr>
        <p:txBody>
          <a:bodyPr vert="horz" lIns="91440" tIns="45720" rIns="91440" bIns="45720" rtlCol="0" anchor="t">
            <a:normAutofit fontScale="92500"/>
          </a:bodyPr>
          <a:lstStyle/>
          <a:p>
            <a:pPr marL="457200" indent="-342900">
              <a:lnSpc>
                <a:spcPct val="90000"/>
              </a:lnSpc>
              <a:spcAft>
                <a:spcPts val="600"/>
              </a:spcAft>
              <a:buFont typeface="+mj-lt"/>
              <a:buAutoNum type="alphaLcParenR"/>
            </a:pPr>
            <a:r>
              <a:rPr lang="en-US" sz="2000" i="0" dirty="0">
                <a:effectLst/>
                <a:latin typeface="+mj-lt"/>
              </a:rPr>
              <a:t>Η </a:t>
            </a:r>
            <a:r>
              <a:rPr lang="en-US" sz="2000" i="0" dirty="0" err="1">
                <a:effectLst/>
                <a:latin typeface="+mj-lt"/>
              </a:rPr>
              <a:t>τελευτ</a:t>
            </a:r>
            <a:r>
              <a:rPr lang="en-US" sz="2000" i="0" dirty="0">
                <a:effectLst/>
                <a:latin typeface="+mj-lt"/>
              </a:rPr>
              <a:t>αία ντρίπλα είναι στο αριστερό πόδι (για δεξιόχειρεσ)</a:t>
            </a:r>
          </a:p>
          <a:p>
            <a:pPr marL="457200" indent="-342900">
              <a:lnSpc>
                <a:spcPct val="90000"/>
              </a:lnSpc>
              <a:spcAft>
                <a:spcPts val="600"/>
              </a:spcAft>
              <a:buFont typeface="+mj-lt"/>
              <a:buAutoNum type="alphaLcParenR"/>
            </a:pPr>
            <a:r>
              <a:rPr lang="en-US" sz="2000" i="0" dirty="0" err="1">
                <a:effectLst/>
                <a:latin typeface="+mj-lt"/>
              </a:rPr>
              <a:t>Το</a:t>
            </a:r>
            <a:r>
              <a:rPr lang="en-US" sz="2000" i="0" dirty="0">
                <a:effectLst/>
                <a:latin typeface="+mj-lt"/>
              </a:rPr>
              <a:t> </a:t>
            </a:r>
            <a:r>
              <a:rPr lang="en-US" sz="2000" i="0" dirty="0" err="1">
                <a:effectLst/>
                <a:latin typeface="+mj-lt"/>
              </a:rPr>
              <a:t>δεξί</a:t>
            </a:r>
            <a:r>
              <a:rPr lang="en-US" sz="2000" i="0" dirty="0">
                <a:effectLst/>
                <a:latin typeface="+mj-lt"/>
              </a:rPr>
              <a:t> π</a:t>
            </a:r>
            <a:r>
              <a:rPr lang="en-US" sz="2000" i="0" dirty="0" err="1">
                <a:effectLst/>
                <a:latin typeface="+mj-lt"/>
              </a:rPr>
              <a:t>όδι</a:t>
            </a:r>
            <a:r>
              <a:rPr lang="en-US" sz="2000" i="0" dirty="0">
                <a:effectLst/>
                <a:latin typeface="+mj-lt"/>
              </a:rPr>
              <a:t> </a:t>
            </a:r>
            <a:r>
              <a:rPr lang="en-US" sz="2000" i="0" dirty="0" err="1">
                <a:effectLst/>
                <a:latin typeface="+mj-lt"/>
              </a:rPr>
              <a:t>σηκώνετ</a:t>
            </a:r>
            <a:r>
              <a:rPr lang="en-US" sz="2000" i="0" dirty="0">
                <a:effectLst/>
                <a:latin typeface="+mj-lt"/>
              </a:rPr>
              <a:t>αι ψηλά λυγισμένο κατά το άλμα</a:t>
            </a:r>
          </a:p>
          <a:p>
            <a:pPr marL="457200" indent="-342900">
              <a:lnSpc>
                <a:spcPct val="90000"/>
              </a:lnSpc>
              <a:spcAft>
                <a:spcPts val="600"/>
              </a:spcAft>
              <a:buFont typeface="+mj-lt"/>
              <a:buAutoNum type="alphaLcParenR"/>
            </a:pPr>
            <a:r>
              <a:rPr lang="en-US" sz="2000" i="0" dirty="0" err="1">
                <a:effectLst/>
                <a:latin typeface="+mj-lt"/>
              </a:rPr>
              <a:t>Το</a:t>
            </a:r>
            <a:r>
              <a:rPr lang="en-US" sz="2000" i="0" dirty="0">
                <a:effectLst/>
                <a:latin typeface="+mj-lt"/>
              </a:rPr>
              <a:t> </a:t>
            </a:r>
            <a:r>
              <a:rPr lang="en-US" sz="2000" i="0" dirty="0" err="1">
                <a:effectLst/>
                <a:latin typeface="+mj-lt"/>
              </a:rPr>
              <a:t>άλμ</a:t>
            </a:r>
            <a:r>
              <a:rPr lang="en-US" sz="2000" i="0" dirty="0">
                <a:effectLst/>
                <a:latin typeface="+mj-lt"/>
              </a:rPr>
              <a:t>α είναι κατακόρυφο, δηλαδή προσγειώνομαι στο ίδιο σημείο από όπου απογειώθηκα για να μην κάνω φάουλ)</a:t>
            </a:r>
          </a:p>
          <a:p>
            <a:pPr marL="457200" indent="-342900">
              <a:lnSpc>
                <a:spcPct val="90000"/>
              </a:lnSpc>
              <a:spcAft>
                <a:spcPts val="600"/>
              </a:spcAft>
              <a:buFont typeface="+mj-lt"/>
              <a:buAutoNum type="alphaLcParenR"/>
            </a:pPr>
            <a:r>
              <a:rPr lang="en-US" sz="2000" i="0" dirty="0" err="1">
                <a:effectLst/>
                <a:latin typeface="+mj-lt"/>
              </a:rPr>
              <a:t>Προσγείωση</a:t>
            </a:r>
            <a:r>
              <a:rPr lang="en-US" sz="2000" i="0" dirty="0">
                <a:effectLst/>
                <a:latin typeface="+mj-lt"/>
              </a:rPr>
              <a:t> π</a:t>
            </a:r>
            <a:r>
              <a:rPr lang="en-US" sz="2000" i="0" dirty="0" err="1">
                <a:effectLst/>
                <a:latin typeface="+mj-lt"/>
              </a:rPr>
              <a:t>άλι</a:t>
            </a:r>
            <a:r>
              <a:rPr lang="en-US" sz="2000" i="0" dirty="0">
                <a:effectLst/>
                <a:latin typeface="+mj-lt"/>
              </a:rPr>
              <a:t> </a:t>
            </a:r>
            <a:r>
              <a:rPr lang="en-US" sz="2000" i="0" dirty="0" err="1">
                <a:effectLst/>
                <a:latin typeface="+mj-lt"/>
              </a:rPr>
              <a:t>στο</a:t>
            </a:r>
            <a:r>
              <a:rPr lang="en-US" sz="2000" i="0" dirty="0">
                <a:effectLst/>
                <a:latin typeface="+mj-lt"/>
              </a:rPr>
              <a:t> α</a:t>
            </a:r>
            <a:r>
              <a:rPr lang="en-US" sz="2000" i="0" dirty="0" err="1">
                <a:effectLst/>
                <a:latin typeface="+mj-lt"/>
              </a:rPr>
              <a:t>ριστερό</a:t>
            </a:r>
            <a:r>
              <a:rPr lang="en-US" sz="2000" i="0" dirty="0">
                <a:effectLst/>
                <a:latin typeface="+mj-lt"/>
              </a:rPr>
              <a:t> π</a:t>
            </a:r>
            <a:r>
              <a:rPr lang="en-US" sz="2000" i="0" dirty="0" err="1">
                <a:effectLst/>
                <a:latin typeface="+mj-lt"/>
              </a:rPr>
              <a:t>όδι</a:t>
            </a:r>
            <a:endParaRPr lang="en-US" sz="2000" i="0" dirty="0">
              <a:effectLst/>
              <a:latin typeface="+mj-lt"/>
            </a:endParaRPr>
          </a:p>
        </p:txBody>
      </p:sp>
      <p:sp>
        <p:nvSpPr>
          <p:cNvPr id="11" name="TextBox 10">
            <a:extLst>
              <a:ext uri="{FF2B5EF4-FFF2-40B4-BE49-F238E27FC236}">
                <a16:creationId xmlns:a16="http://schemas.microsoft.com/office/drawing/2014/main" id="{82132915-E223-43C3-9D5C-6AB0D1D3FD4A}"/>
              </a:ext>
            </a:extLst>
          </p:cNvPr>
          <p:cNvSpPr txBox="1"/>
          <p:nvPr/>
        </p:nvSpPr>
        <p:spPr>
          <a:xfrm>
            <a:off x="5320094" y="4813861"/>
            <a:ext cx="6712838" cy="2072362"/>
          </a:xfrm>
          <a:prstGeom prst="rect">
            <a:avLst/>
          </a:prstGeom>
          <a:noFill/>
        </p:spPr>
        <p:txBody>
          <a:bodyPr wrap="square">
            <a:spAutoFit/>
          </a:bodyPr>
          <a:lstStyle/>
          <a:p>
            <a:pPr algn="r">
              <a:spcAft>
                <a:spcPts val="400"/>
              </a:spcAft>
            </a:pPr>
            <a:r>
              <a:rPr lang="el-GR" sz="1600" cap="all" dirty="0">
                <a:solidFill>
                  <a:srgbClr val="333399"/>
                </a:solidFill>
                <a:effectLst/>
                <a:latin typeface="+mj-lt"/>
              </a:rPr>
              <a:t>ΠΗΓΑΊΝΕΤΕ ΣΤΗ ΔΙΕΎΘΥΝΣΗ</a:t>
            </a:r>
          </a:p>
          <a:p>
            <a:pPr algn="r">
              <a:spcAft>
                <a:spcPts val="400"/>
              </a:spcAft>
            </a:pPr>
            <a:r>
              <a:rPr lang="el-GR" sz="1600" cap="all" dirty="0">
                <a:solidFill>
                  <a:srgbClr val="333399"/>
                </a:solidFill>
                <a:effectLst/>
                <a:latin typeface="+mj-lt"/>
              </a:rPr>
              <a:t> </a:t>
            </a:r>
            <a:r>
              <a:rPr lang="en-US" sz="1600" cap="all" dirty="0">
                <a:solidFill>
                  <a:srgbClr val="333399"/>
                </a:solidFill>
                <a:effectLst/>
                <a:latin typeface="+mj-lt"/>
              </a:rPr>
              <a:t>https://www.youtube.com/watch?v=0907HCRQRuE&amp;t=26s</a:t>
            </a:r>
            <a:endParaRPr lang="el-GR" sz="1600" cap="all" dirty="0">
              <a:solidFill>
                <a:srgbClr val="333399"/>
              </a:solidFill>
              <a:latin typeface="+mj-lt"/>
            </a:endParaRPr>
          </a:p>
          <a:p>
            <a:pPr algn="r">
              <a:spcAft>
                <a:spcPts val="400"/>
              </a:spcAft>
            </a:pPr>
            <a:endParaRPr lang="el-GR" sz="1600" cap="all" dirty="0">
              <a:effectLst/>
              <a:latin typeface="+mj-lt"/>
            </a:endParaRPr>
          </a:p>
          <a:p>
            <a:pPr algn="r">
              <a:spcAft>
                <a:spcPts val="400"/>
              </a:spcAft>
            </a:pPr>
            <a:r>
              <a:rPr lang="el-GR" sz="1600" cap="all" dirty="0">
                <a:solidFill>
                  <a:srgbClr val="333399"/>
                </a:solidFill>
                <a:effectLst/>
                <a:latin typeface="+mj-lt"/>
              </a:rPr>
              <a:t> ΠΑΡΑΚΟΛΟΥΘΉΣΤΕ ΚΑΙ ΠΡΟΣΈΞΤΕ ΕΆΝ ΓΊΝΕΤΑΙ ΤΟ ΜΠΆΣΙΜΟ ΣΟΥΤ ΜΕ ΤΑ ΠΑΡΑΠΆΝΩ ΣΤΟΙΧΕΊΑ ΤΗΣ ΤΕΧΝΙΚΉΣ.</a:t>
            </a:r>
          </a:p>
          <a:p>
            <a:pPr algn="r">
              <a:spcAft>
                <a:spcPts val="400"/>
              </a:spcAft>
            </a:pPr>
            <a:endParaRPr lang="el-GR" sz="1600" cap="all" dirty="0">
              <a:effectLst/>
              <a:latin typeface="+mj-lt"/>
            </a:endParaRPr>
          </a:p>
          <a:p>
            <a:pPr algn="r">
              <a:spcAft>
                <a:spcPts val="400"/>
              </a:spcAft>
            </a:pPr>
            <a:r>
              <a:rPr lang="el-GR" sz="1600" cap="all" dirty="0">
                <a:solidFill>
                  <a:srgbClr val="333399"/>
                </a:solidFill>
                <a:effectLst/>
                <a:latin typeface="+mj-lt"/>
              </a:rPr>
              <a:t>ΔΟΚΊΜΑΣΕ ΝΑ ΕΚΤΕΛΈΣΕΙΣ ΤΙΣ ΚΙΝΉΣΕΙΣ ΤΟΥ ΜΠΆΣΙΜΟ ΣΟΥΤ ΧΩΡΊΣ ΜΠΆΛΑ.</a:t>
            </a:r>
            <a:endParaRPr lang="el-GR" sz="1600" cap="all" dirty="0">
              <a:effectLst/>
              <a:latin typeface="+mj-lt"/>
            </a:endParaRPr>
          </a:p>
        </p:txBody>
      </p:sp>
    </p:spTree>
    <p:extLst>
      <p:ext uri="{BB962C8B-B14F-4D97-AF65-F5344CB8AC3E}">
        <p14:creationId xmlns:p14="http://schemas.microsoft.com/office/powerpoint/2010/main" val="3735138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B274-9C4F-4AB2-9A50-96448DE34E5F}"/>
              </a:ext>
            </a:extLst>
          </p:cNvPr>
          <p:cNvSpPr>
            <a:spLocks noGrp="1"/>
          </p:cNvSpPr>
          <p:nvPr>
            <p:ph type="title"/>
          </p:nvPr>
        </p:nvSpPr>
        <p:spPr/>
        <p:txBody>
          <a:bodyPr/>
          <a:lstStyle/>
          <a:p>
            <a:pPr algn="ctr"/>
            <a:r>
              <a:rPr lang="el-GR" b="1" i="0" u="sng" cap="all" dirty="0">
                <a:solidFill>
                  <a:srgbClr val="333399"/>
                </a:solidFill>
                <a:effectLst/>
                <a:latin typeface="Roboto Condensed"/>
              </a:rPr>
              <a:t>ΣΚΌΡΑΡΕ ΓΙΑ ΝΑ ΠΕΡΆΣΕΙΣ </a:t>
            </a:r>
            <a:endParaRPr lang="en-US" dirty="0"/>
          </a:p>
        </p:txBody>
      </p:sp>
      <p:sp>
        <p:nvSpPr>
          <p:cNvPr id="3" name="Content Placeholder 2">
            <a:extLst>
              <a:ext uri="{FF2B5EF4-FFF2-40B4-BE49-F238E27FC236}">
                <a16:creationId xmlns:a16="http://schemas.microsoft.com/office/drawing/2014/main" id="{DCDB5F06-A71E-44D7-BA8A-5A96BDAB5AF3}"/>
              </a:ext>
            </a:extLst>
          </p:cNvPr>
          <p:cNvSpPr>
            <a:spLocks noGrp="1"/>
          </p:cNvSpPr>
          <p:nvPr>
            <p:ph idx="1"/>
          </p:nvPr>
        </p:nvSpPr>
        <p:spPr/>
        <p:txBody>
          <a:bodyPr/>
          <a:lstStyle/>
          <a:p>
            <a:pPr marL="0" indent="0" algn="l">
              <a:buNone/>
            </a:pPr>
            <a:r>
              <a:rPr lang="el-GR" b="1" i="0" dirty="0">
                <a:solidFill>
                  <a:srgbClr val="000000"/>
                </a:solidFill>
                <a:effectLst/>
                <a:latin typeface="Arial" panose="020B0604020202020204" pitchFamily="34" charset="0"/>
              </a:rPr>
              <a:t>Συμπληρώστε τα κενά με τις λέξεις που λείπουν:</a:t>
            </a:r>
          </a:p>
          <a:p>
            <a:pPr marL="0" indent="0" algn="l">
              <a:buNone/>
            </a:pPr>
            <a:endParaRPr lang="el-GR" b="1" i="0" dirty="0">
              <a:solidFill>
                <a:srgbClr val="000000"/>
              </a:solidFill>
              <a:effectLst/>
              <a:latin typeface="Arial" panose="020B0604020202020204" pitchFamily="34" charset="0"/>
            </a:endParaRPr>
          </a:p>
          <a:p>
            <a:pPr marL="514350" indent="-514350" algn="l">
              <a:buFont typeface="+mj-lt"/>
              <a:buAutoNum type="arabicPeriod"/>
            </a:pPr>
            <a:r>
              <a:rPr lang="el-GR" b="0" i="0" dirty="0">
                <a:solidFill>
                  <a:srgbClr val="000000"/>
                </a:solidFill>
                <a:effectLst/>
                <a:latin typeface="Arial" panose="020B0604020202020204" pitchFamily="34" charset="0"/>
              </a:rPr>
              <a:t>Η τελευταία ντρίπλα είναι στο                  πόδι (για δεξιόχειρες)</a:t>
            </a:r>
          </a:p>
          <a:p>
            <a:pPr marL="514350" indent="-514350" algn="l">
              <a:buFont typeface="+mj-lt"/>
              <a:buAutoNum type="arabicPeriod"/>
            </a:pPr>
            <a:r>
              <a:rPr lang="el-GR" b="0" i="0" dirty="0">
                <a:solidFill>
                  <a:srgbClr val="000000"/>
                </a:solidFill>
                <a:effectLst/>
                <a:latin typeface="Arial" panose="020B0604020202020204" pitchFamily="34" charset="0"/>
              </a:rPr>
              <a:t>Το δεξί πόδι σηκώνεται ψηλά                  </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κατά το άλμα</a:t>
            </a:r>
          </a:p>
          <a:p>
            <a:pPr marL="514350" indent="-514350" algn="l">
              <a:buFont typeface="+mj-lt"/>
              <a:buAutoNum type="arabicPeriod"/>
            </a:pPr>
            <a:r>
              <a:rPr lang="el-GR" b="0" i="0" dirty="0">
                <a:solidFill>
                  <a:srgbClr val="000000"/>
                </a:solidFill>
                <a:effectLst/>
                <a:latin typeface="Arial" panose="020B0604020202020204" pitchFamily="34" charset="0"/>
              </a:rPr>
              <a:t>Το άλμα είναι κατακόρυφο, δηλαδή </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 </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 στο </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ίδιο σημείο από όπου απογειώθηκα για να μην κάνω φάουλ)</a:t>
            </a:r>
          </a:p>
          <a:p>
            <a:pPr marL="514350" indent="-514350" algn="l">
              <a:buFont typeface="+mj-lt"/>
              <a:buAutoNum type="arabicPeriod"/>
            </a:pPr>
            <a:r>
              <a:rPr lang="el-GR" b="0" i="0" dirty="0">
                <a:solidFill>
                  <a:srgbClr val="000000"/>
                </a:solidFill>
                <a:effectLst/>
                <a:latin typeface="Arial" panose="020B0604020202020204" pitchFamily="34" charset="0"/>
              </a:rPr>
              <a:t>Προσγείωση πάλι στο</a:t>
            </a:r>
            <a:r>
              <a:rPr lang="en-US" b="0" i="0" dirty="0">
                <a:solidFill>
                  <a:srgbClr val="000000"/>
                </a:solidFill>
                <a:effectLst/>
                <a:latin typeface="Arial" panose="020B0604020202020204" pitchFamily="34" charset="0"/>
              </a:rPr>
              <a:t>                </a:t>
            </a:r>
            <a:r>
              <a:rPr lang="el-GR" b="0" i="0" dirty="0">
                <a:solidFill>
                  <a:srgbClr val="000000"/>
                </a:solidFill>
                <a:effectLst/>
                <a:latin typeface="Arial" panose="020B0604020202020204" pitchFamily="34" charset="0"/>
              </a:rPr>
              <a:t>  πόδι</a:t>
            </a:r>
            <a:r>
              <a:rPr lang="en-US" b="0" i="0" dirty="0">
                <a:solidFill>
                  <a:srgbClr val="000000"/>
                </a:solidFill>
                <a:effectLst/>
                <a:latin typeface="Arial" panose="020B0604020202020204" pitchFamily="34" charset="0"/>
              </a:rPr>
              <a:t> </a:t>
            </a:r>
            <a:endParaRPr lang="el-GR" b="0" i="0" dirty="0">
              <a:solidFill>
                <a:srgbClr val="000000"/>
              </a:solidFill>
              <a:effectLst/>
              <a:latin typeface="Arial" panose="020B0604020202020204" pitchFamily="34" charset="0"/>
            </a:endParaRPr>
          </a:p>
          <a:p>
            <a:endParaRPr lang="en-US" dirty="0"/>
          </a:p>
        </p:txBody>
      </p:sp>
      <p:sp>
        <p:nvSpPr>
          <p:cNvPr id="6" name="Oval 5" descr="αριστερό">
            <a:extLst>
              <a:ext uri="{FF2B5EF4-FFF2-40B4-BE49-F238E27FC236}">
                <a16:creationId xmlns:a16="http://schemas.microsoft.com/office/drawing/2014/main" id="{A2DF3A1E-2D29-49D7-BA00-91737F50A9C4}"/>
              </a:ext>
            </a:extLst>
          </p:cNvPr>
          <p:cNvSpPr/>
          <p:nvPr/>
        </p:nvSpPr>
        <p:spPr>
          <a:xfrm>
            <a:off x="6096000" y="2882107"/>
            <a:ext cx="1676400" cy="41354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i="0" dirty="0">
              <a:solidFill>
                <a:schemeClr val="accent2"/>
              </a:solidFill>
              <a:effectLst/>
              <a:latin typeface="Arial" panose="020B0604020202020204" pitchFamily="34" charset="0"/>
            </a:endParaRPr>
          </a:p>
          <a:p>
            <a:pPr algn="ctr"/>
            <a:r>
              <a:rPr lang="el-GR" b="1" i="0" dirty="0">
                <a:solidFill>
                  <a:schemeClr val="accent2"/>
                </a:solidFill>
                <a:effectLst/>
                <a:latin typeface="Arial" panose="020B0604020202020204" pitchFamily="34" charset="0"/>
              </a:rPr>
              <a:t>αριστερό</a:t>
            </a:r>
            <a:r>
              <a:rPr lang="el-GR" b="0" i="0" dirty="0">
                <a:solidFill>
                  <a:schemeClr val="accent2"/>
                </a:solidFill>
                <a:effectLst/>
                <a:latin typeface="Arial" panose="020B0604020202020204" pitchFamily="34" charset="0"/>
              </a:rPr>
              <a:t> </a:t>
            </a:r>
            <a:endParaRPr lang="en-US" dirty="0">
              <a:solidFill>
                <a:schemeClr val="accent2"/>
              </a:solidFill>
            </a:endParaRPr>
          </a:p>
        </p:txBody>
      </p:sp>
      <p:sp>
        <p:nvSpPr>
          <p:cNvPr id="7" name="Oval 6" descr="αριστερό">
            <a:extLst>
              <a:ext uri="{FF2B5EF4-FFF2-40B4-BE49-F238E27FC236}">
                <a16:creationId xmlns:a16="http://schemas.microsoft.com/office/drawing/2014/main" id="{2872A7F7-2E95-43F9-8EC1-AB2949E3BBF7}"/>
              </a:ext>
            </a:extLst>
          </p:cNvPr>
          <p:cNvSpPr/>
          <p:nvPr/>
        </p:nvSpPr>
        <p:spPr>
          <a:xfrm>
            <a:off x="6029325" y="3355579"/>
            <a:ext cx="1866900" cy="41354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i="0" dirty="0">
              <a:solidFill>
                <a:schemeClr val="accent2"/>
              </a:solidFill>
              <a:effectLst/>
              <a:latin typeface="Arial" panose="020B0604020202020204" pitchFamily="34" charset="0"/>
            </a:endParaRPr>
          </a:p>
          <a:p>
            <a:pPr algn="ctr"/>
            <a:r>
              <a:rPr lang="el-GR" b="1" dirty="0">
                <a:solidFill>
                  <a:schemeClr val="accent2"/>
                </a:solidFill>
                <a:latin typeface="Arial" panose="020B0604020202020204" pitchFamily="34" charset="0"/>
                <a:cs typeface="Arial" panose="020B0604020202020204" pitchFamily="34" charset="0"/>
              </a:rPr>
              <a:t>λυγισμένο</a:t>
            </a:r>
            <a:r>
              <a:rPr lang="el-GR" dirty="0">
                <a:latin typeface="Arial" panose="020B0604020202020204" pitchFamily="34" charset="0"/>
                <a:cs typeface="Arial" panose="020B0604020202020204" pitchFamily="34" charset="0"/>
              </a:rPr>
              <a:t> </a:t>
            </a:r>
            <a:r>
              <a:rPr lang="el-GR" b="0" i="0" dirty="0">
                <a:solidFill>
                  <a:schemeClr val="accent2"/>
                </a:solidFill>
                <a:effectLst/>
                <a:latin typeface="Arial" panose="020B0604020202020204" pitchFamily="34" charset="0"/>
                <a:cs typeface="Arial" panose="020B0604020202020204" pitchFamily="34" charset="0"/>
              </a:rPr>
              <a:t> </a:t>
            </a:r>
            <a:endParaRPr lang="en-US" dirty="0">
              <a:solidFill>
                <a:schemeClr val="accent2"/>
              </a:solidFill>
              <a:latin typeface="Arial" panose="020B0604020202020204" pitchFamily="34" charset="0"/>
              <a:cs typeface="Arial" panose="020B0604020202020204" pitchFamily="34" charset="0"/>
            </a:endParaRPr>
          </a:p>
        </p:txBody>
      </p:sp>
      <p:sp>
        <p:nvSpPr>
          <p:cNvPr id="8" name="Oval 7" descr="αριστερό">
            <a:extLst>
              <a:ext uri="{FF2B5EF4-FFF2-40B4-BE49-F238E27FC236}">
                <a16:creationId xmlns:a16="http://schemas.microsoft.com/office/drawing/2014/main" id="{13A8615A-FBF2-4AE5-BA8B-0644D3FF3384}"/>
              </a:ext>
            </a:extLst>
          </p:cNvPr>
          <p:cNvSpPr/>
          <p:nvPr/>
        </p:nvSpPr>
        <p:spPr>
          <a:xfrm>
            <a:off x="6962775" y="3829051"/>
            <a:ext cx="2743200" cy="49688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i="0" dirty="0">
              <a:solidFill>
                <a:schemeClr val="accent2"/>
              </a:solidFill>
              <a:effectLst/>
              <a:latin typeface="Arial" panose="020B0604020202020204" pitchFamily="34" charset="0"/>
            </a:endParaRPr>
          </a:p>
          <a:p>
            <a:pPr algn="ctr"/>
            <a:r>
              <a:rPr lang="el-GR" b="1" dirty="0">
                <a:solidFill>
                  <a:schemeClr val="accent2"/>
                </a:solidFill>
                <a:latin typeface="Arial" panose="020B0604020202020204" pitchFamily="34" charset="0"/>
                <a:cs typeface="Arial" panose="020B0604020202020204" pitchFamily="34" charset="0"/>
              </a:rPr>
              <a:t>προσγειώνομαι</a:t>
            </a:r>
            <a:r>
              <a:rPr lang="el-GR" dirty="0"/>
              <a:t> </a:t>
            </a:r>
            <a:r>
              <a:rPr lang="el-GR" dirty="0">
                <a:latin typeface="Arial" panose="020B0604020202020204" pitchFamily="34" charset="0"/>
                <a:cs typeface="Arial" panose="020B0604020202020204" pitchFamily="34" charset="0"/>
              </a:rPr>
              <a:t> </a:t>
            </a:r>
            <a:r>
              <a:rPr lang="el-GR" b="0" i="0" dirty="0">
                <a:solidFill>
                  <a:schemeClr val="accent2"/>
                </a:solidFill>
                <a:effectLst/>
                <a:latin typeface="Arial" panose="020B0604020202020204" pitchFamily="34" charset="0"/>
                <a:cs typeface="Arial" panose="020B0604020202020204" pitchFamily="34" charset="0"/>
              </a:rPr>
              <a:t> </a:t>
            </a:r>
            <a:endParaRPr lang="en-US" dirty="0">
              <a:solidFill>
                <a:schemeClr val="accent2"/>
              </a:solidFill>
              <a:latin typeface="Arial" panose="020B0604020202020204" pitchFamily="34" charset="0"/>
              <a:cs typeface="Arial" panose="020B0604020202020204" pitchFamily="34" charset="0"/>
            </a:endParaRPr>
          </a:p>
        </p:txBody>
      </p:sp>
      <p:sp>
        <p:nvSpPr>
          <p:cNvPr id="9" name="Oval 8" descr="αριστερό">
            <a:extLst>
              <a:ext uri="{FF2B5EF4-FFF2-40B4-BE49-F238E27FC236}">
                <a16:creationId xmlns:a16="http://schemas.microsoft.com/office/drawing/2014/main" id="{6052F953-A45C-4784-8C01-7BD944F19E15}"/>
              </a:ext>
            </a:extLst>
          </p:cNvPr>
          <p:cNvSpPr/>
          <p:nvPr/>
        </p:nvSpPr>
        <p:spPr>
          <a:xfrm>
            <a:off x="4924425" y="4766271"/>
            <a:ext cx="1676400" cy="41354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i="0" dirty="0">
              <a:solidFill>
                <a:schemeClr val="accent2"/>
              </a:solidFill>
              <a:effectLst/>
              <a:latin typeface="Arial" panose="020B0604020202020204" pitchFamily="34" charset="0"/>
            </a:endParaRPr>
          </a:p>
          <a:p>
            <a:pPr algn="ctr"/>
            <a:r>
              <a:rPr lang="el-GR" b="1" i="0" dirty="0">
                <a:solidFill>
                  <a:schemeClr val="accent2"/>
                </a:solidFill>
                <a:effectLst/>
                <a:latin typeface="Arial" panose="020B0604020202020204" pitchFamily="34" charset="0"/>
              </a:rPr>
              <a:t>αριστερό</a:t>
            </a:r>
            <a:r>
              <a:rPr lang="el-GR" b="0" i="0" dirty="0">
                <a:solidFill>
                  <a:schemeClr val="accent2"/>
                </a:solidFill>
                <a:effectLst/>
                <a:latin typeface="Arial" panose="020B0604020202020204" pitchFamily="34" charset="0"/>
              </a:rPr>
              <a:t> </a:t>
            </a:r>
            <a:endParaRPr lang="en-US" dirty="0">
              <a:solidFill>
                <a:schemeClr val="accent2"/>
              </a:solidFill>
            </a:endParaRPr>
          </a:p>
        </p:txBody>
      </p:sp>
    </p:spTree>
    <p:extLst>
      <p:ext uri="{BB962C8B-B14F-4D97-AF65-F5344CB8AC3E}">
        <p14:creationId xmlns:p14="http://schemas.microsoft.com/office/powerpoint/2010/main" val="37332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barn(inVertical)">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barn(inVertical)">
                                      <p:cBhvr>
                                        <p:cTn id="23"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FAB0-4806-49DB-A9CE-D766DF9ECA91}"/>
              </a:ext>
            </a:extLst>
          </p:cNvPr>
          <p:cNvSpPr>
            <a:spLocks noGrp="1"/>
          </p:cNvSpPr>
          <p:nvPr>
            <p:ph type="title"/>
          </p:nvPr>
        </p:nvSpPr>
        <p:spPr>
          <a:xfrm>
            <a:off x="452437" y="283369"/>
            <a:ext cx="11287125" cy="1325563"/>
          </a:xfrm>
        </p:spPr>
        <p:txBody>
          <a:bodyPr>
            <a:noAutofit/>
          </a:bodyPr>
          <a:lstStyle/>
          <a:p>
            <a:pPr algn="ctr"/>
            <a:r>
              <a:rPr lang="el-GR" sz="4800" dirty="0"/>
              <a:t>ΠροΘέρμανση</a:t>
            </a:r>
            <a:endParaRPr lang="en-US" sz="4800" dirty="0"/>
          </a:p>
        </p:txBody>
      </p:sp>
      <p:sp>
        <p:nvSpPr>
          <p:cNvPr id="3" name="Content Placeholder 2">
            <a:extLst>
              <a:ext uri="{FF2B5EF4-FFF2-40B4-BE49-F238E27FC236}">
                <a16:creationId xmlns:a16="http://schemas.microsoft.com/office/drawing/2014/main" id="{EC1BC152-CDA9-4548-81FB-E8CAC4E12D30}"/>
              </a:ext>
            </a:extLst>
          </p:cNvPr>
          <p:cNvSpPr>
            <a:spLocks noGrp="1"/>
          </p:cNvSpPr>
          <p:nvPr>
            <p:ph idx="1"/>
          </p:nvPr>
        </p:nvSpPr>
        <p:spPr/>
        <p:txBody>
          <a:bodyPr/>
          <a:lstStyle/>
          <a:p>
            <a:pPr marL="0" indent="0">
              <a:buNone/>
            </a:pPr>
            <a:endParaRPr lang="el-GR" sz="2400" b="0" i="0" dirty="0">
              <a:effectLst/>
              <a:latin typeface="+mj-lt"/>
            </a:endParaRPr>
          </a:p>
          <a:p>
            <a:pPr marL="514350" indent="-514350">
              <a:buFont typeface="+mj-lt"/>
              <a:buAutoNum type="arabicPeriod"/>
            </a:pPr>
            <a:endParaRPr lang="el-GR" b="0" i="0" dirty="0">
              <a:solidFill>
                <a:srgbClr val="888888"/>
              </a:solidFill>
              <a:effectLst/>
              <a:latin typeface="Open Sans"/>
            </a:endParaRPr>
          </a:p>
          <a:p>
            <a:pPr marL="514350" indent="-514350">
              <a:buFont typeface="+mj-lt"/>
              <a:buAutoNum type="arabicPeriod"/>
            </a:pPr>
            <a:endParaRPr lang="en-US" dirty="0"/>
          </a:p>
        </p:txBody>
      </p:sp>
      <p:cxnSp>
        <p:nvCxnSpPr>
          <p:cNvPr id="5" name="Straight Connector 4">
            <a:extLst>
              <a:ext uri="{FF2B5EF4-FFF2-40B4-BE49-F238E27FC236}">
                <a16:creationId xmlns:a16="http://schemas.microsoft.com/office/drawing/2014/main" id="{84D90AED-3D5C-41D2-A9D7-EA337D806F57}"/>
              </a:ext>
            </a:extLst>
          </p:cNvPr>
          <p:cNvCxnSpPr/>
          <p:nvPr/>
        </p:nvCxnSpPr>
        <p:spPr>
          <a:xfrm>
            <a:off x="1333499" y="1608932"/>
            <a:ext cx="952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9DCE7B5-5907-447A-A9CE-21B34567CC4E}"/>
              </a:ext>
            </a:extLst>
          </p:cNvPr>
          <p:cNvPicPr>
            <a:picLocks noChangeAspect="1"/>
          </p:cNvPicPr>
          <p:nvPr/>
        </p:nvPicPr>
        <p:blipFill>
          <a:blip r:embed="rId2"/>
          <a:stretch>
            <a:fillRect/>
          </a:stretch>
        </p:blipFill>
        <p:spPr>
          <a:xfrm>
            <a:off x="452437" y="1548690"/>
            <a:ext cx="5748338" cy="5222822"/>
          </a:xfrm>
          <a:prstGeom prst="rect">
            <a:avLst/>
          </a:prstGeom>
        </p:spPr>
      </p:pic>
      <p:sp>
        <p:nvSpPr>
          <p:cNvPr id="10" name="TextBox 9">
            <a:extLst>
              <a:ext uri="{FF2B5EF4-FFF2-40B4-BE49-F238E27FC236}">
                <a16:creationId xmlns:a16="http://schemas.microsoft.com/office/drawing/2014/main" id="{7409588D-85A8-4900-AAE1-43829F19C4F4}"/>
              </a:ext>
            </a:extLst>
          </p:cNvPr>
          <p:cNvSpPr txBox="1"/>
          <p:nvPr/>
        </p:nvSpPr>
        <p:spPr>
          <a:xfrm>
            <a:off x="5853113" y="2620561"/>
            <a:ext cx="5848350" cy="3139321"/>
          </a:xfrm>
          <a:prstGeom prst="rect">
            <a:avLst/>
          </a:prstGeom>
          <a:noFill/>
        </p:spPr>
        <p:txBody>
          <a:bodyPr wrap="square" rtlCol="0">
            <a:spAutoFit/>
          </a:bodyPr>
          <a:lstStyle/>
          <a:p>
            <a:pPr marL="285750" indent="-285750">
              <a:buFont typeface="Arial" panose="020B0604020202020204" pitchFamily="34" charset="0"/>
              <a:buChar char="•"/>
            </a:pPr>
            <a:r>
              <a:rPr lang="el-GR" b="0" i="0" dirty="0">
                <a:effectLst/>
                <a:latin typeface="+mj-lt"/>
              </a:rPr>
              <a:t>30 δευτερόλεπτα σχοινάκι ή επι τόπου τρέξιμο</a:t>
            </a:r>
          </a:p>
          <a:p>
            <a:pPr marL="285750" indent="-285750">
              <a:buFont typeface="Arial" panose="020B0604020202020204" pitchFamily="34" charset="0"/>
              <a:buChar char="•"/>
            </a:pPr>
            <a:endParaRPr lang="en-US" b="0" i="0" dirty="0">
              <a:effectLst/>
              <a:latin typeface="+mj-lt"/>
            </a:endParaRPr>
          </a:p>
          <a:p>
            <a:pPr marL="285750" indent="-285750">
              <a:buFont typeface="Arial" panose="020B0604020202020204" pitchFamily="34" charset="0"/>
              <a:buChar char="•"/>
            </a:pPr>
            <a:r>
              <a:rPr lang="el-GR" b="0" i="0" dirty="0">
                <a:effectLst/>
                <a:latin typeface="+mj-lt"/>
              </a:rPr>
              <a:t>Η κάθε άσκηση πρέπει να επαναλαμβάνετε για 30 </a:t>
            </a:r>
            <a:r>
              <a:rPr lang="el-GR" dirty="0">
                <a:latin typeface="+mj-lt"/>
              </a:rPr>
              <a:t>δευτερόλεπτα</a:t>
            </a:r>
          </a:p>
          <a:p>
            <a:pPr marL="285750" indent="-285750">
              <a:buFont typeface="Arial" panose="020B0604020202020204" pitchFamily="34" charset="0"/>
              <a:buChar char="•"/>
            </a:pPr>
            <a:endParaRPr lang="el-GR" dirty="0">
              <a:latin typeface="+mj-lt"/>
            </a:endParaRPr>
          </a:p>
          <a:p>
            <a:pPr marL="285750" indent="-285750">
              <a:buFont typeface="Arial" panose="020B0604020202020204" pitchFamily="34" charset="0"/>
              <a:buChar char="•"/>
            </a:pPr>
            <a:r>
              <a:rPr lang="el-GR" b="0" i="0" dirty="0">
                <a:effectLst/>
                <a:latin typeface="+mj-lt"/>
              </a:rPr>
              <a:t>Ο συνολικός χρόνος για την προθέρμανση ειναι 5 λεπτά</a:t>
            </a:r>
          </a:p>
          <a:p>
            <a:pPr marL="285750" indent="-285750">
              <a:buFont typeface="Arial" panose="020B0604020202020204" pitchFamily="34" charset="0"/>
              <a:buChar char="•"/>
            </a:pPr>
            <a:endParaRPr lang="el-GR" b="0" i="0" dirty="0">
              <a:effectLst/>
              <a:latin typeface="+mj-lt"/>
            </a:endParaRPr>
          </a:p>
          <a:p>
            <a:pPr marL="285750" indent="-285750">
              <a:buFont typeface="Arial" panose="020B0604020202020204" pitchFamily="34" charset="0"/>
              <a:buChar char="•"/>
            </a:pPr>
            <a:r>
              <a:rPr lang="el-GR" b="0" i="0" dirty="0">
                <a:effectLst/>
                <a:latin typeface="+mj-lt"/>
              </a:rPr>
              <a:t>Στο πίο κάτω σύνδεσμο μπορείτε να βρέιτε της ασκήσης τησ προθέρμανσης σε βίντεο: </a:t>
            </a:r>
            <a:r>
              <a:rPr lang="en-US" b="0" i="0" dirty="0">
                <a:solidFill>
                  <a:srgbClr val="888888"/>
                </a:solidFill>
                <a:effectLst/>
                <a:latin typeface="Open Sans"/>
                <a:hlinkClick r:id="rId3"/>
              </a:rPr>
              <a:t>https://www.youtube.com/watch?v=H1zuAsoGpl4</a:t>
            </a:r>
            <a:r>
              <a:rPr lang="el-GR" b="0" i="0" dirty="0">
                <a:solidFill>
                  <a:srgbClr val="888888"/>
                </a:solidFill>
                <a:effectLst/>
                <a:latin typeface="Open Sans"/>
              </a:rPr>
              <a:t> </a:t>
            </a:r>
          </a:p>
          <a:p>
            <a:endParaRPr lang="en-US" dirty="0"/>
          </a:p>
        </p:txBody>
      </p:sp>
    </p:spTree>
    <p:extLst>
      <p:ext uri="{BB962C8B-B14F-4D97-AF65-F5344CB8AC3E}">
        <p14:creationId xmlns:p14="http://schemas.microsoft.com/office/powerpoint/2010/main" val="98991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D63E-BC5C-44D6-8997-59D2F8873E14}"/>
              </a:ext>
            </a:extLst>
          </p:cNvPr>
          <p:cNvSpPr>
            <a:spLocks noGrp="1"/>
          </p:cNvSpPr>
          <p:nvPr>
            <p:ph type="title"/>
          </p:nvPr>
        </p:nvSpPr>
        <p:spPr/>
        <p:txBody>
          <a:bodyPr>
            <a:normAutofit/>
          </a:bodyPr>
          <a:lstStyle/>
          <a:p>
            <a:r>
              <a:rPr lang="el-GR" sz="4800" dirty="0"/>
              <a:t>Να θυμάστε....</a:t>
            </a:r>
            <a:endParaRPr lang="en-US" sz="4800" dirty="0"/>
          </a:p>
        </p:txBody>
      </p:sp>
      <p:pic>
        <p:nvPicPr>
          <p:cNvPr id="5" name="Picture 4">
            <a:extLst>
              <a:ext uri="{FF2B5EF4-FFF2-40B4-BE49-F238E27FC236}">
                <a16:creationId xmlns:a16="http://schemas.microsoft.com/office/drawing/2014/main" id="{6D78C938-DC7C-49ED-BD9A-AD29197BB104}"/>
              </a:ext>
            </a:extLst>
          </p:cNvPr>
          <p:cNvPicPr>
            <a:picLocks noChangeAspect="1"/>
          </p:cNvPicPr>
          <p:nvPr/>
        </p:nvPicPr>
        <p:blipFill>
          <a:blip r:embed="rId2"/>
          <a:stretch>
            <a:fillRect/>
          </a:stretch>
        </p:blipFill>
        <p:spPr>
          <a:xfrm>
            <a:off x="1898257" y="1338161"/>
            <a:ext cx="8395486" cy="5241482"/>
          </a:xfrm>
          <a:prstGeom prst="rect">
            <a:avLst/>
          </a:prstGeom>
        </p:spPr>
      </p:pic>
    </p:spTree>
    <p:extLst>
      <p:ext uri="{BB962C8B-B14F-4D97-AF65-F5344CB8AC3E}">
        <p14:creationId xmlns:p14="http://schemas.microsoft.com/office/powerpoint/2010/main" val="136953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367E17-A772-4B8F-91B8-7E72E8933D3E}"/>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ΤΕΛΟΣ</a:t>
            </a:r>
          </a:p>
        </p:txBody>
      </p:sp>
    </p:spTree>
    <p:extLst>
      <p:ext uri="{BB962C8B-B14F-4D97-AF65-F5344CB8AC3E}">
        <p14:creationId xmlns:p14="http://schemas.microsoft.com/office/powerpoint/2010/main" val="257392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6E69079-BBAD-40A8-8518-61970DAEFB90}"/>
              </a:ext>
            </a:extLst>
          </p:cNvPr>
          <p:cNvSpPr>
            <a:spLocks noGrp="1"/>
          </p:cNvSpPr>
          <p:nvPr>
            <p:ph type="title"/>
          </p:nvPr>
        </p:nvSpPr>
        <p:spPr>
          <a:xfrm>
            <a:off x="1188069" y="381935"/>
            <a:ext cx="4008583" cy="5974414"/>
          </a:xfrm>
        </p:spPr>
        <p:txBody>
          <a:bodyPr anchor="ctr">
            <a:normAutofit/>
          </a:bodyPr>
          <a:lstStyle/>
          <a:p>
            <a:r>
              <a:rPr lang="el-GR" sz="6000" dirty="0">
                <a:solidFill>
                  <a:srgbClr val="FFFFFF"/>
                </a:solidFill>
              </a:rPr>
              <a:t>Το Μπάσκετ</a:t>
            </a:r>
            <a:endParaRPr lang="en-US" sz="6000" dirty="0">
              <a:solidFill>
                <a:srgbClr val="FFFFFF"/>
              </a:solidFill>
            </a:endParaRPr>
          </a:p>
        </p:txBody>
      </p:sp>
      <p:grpSp>
        <p:nvGrpSpPr>
          <p:cNvPr id="38" name="Group 27">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39"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40"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4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42" name="Content Placeholder 2">
            <a:extLst>
              <a:ext uri="{FF2B5EF4-FFF2-40B4-BE49-F238E27FC236}">
                <a16:creationId xmlns:a16="http://schemas.microsoft.com/office/drawing/2014/main" id="{3CCD60B4-D73C-4CC0-8AD6-6562485DB66E}"/>
              </a:ext>
            </a:extLst>
          </p:cNvPr>
          <p:cNvSpPr>
            <a:spLocks noGrp="1"/>
          </p:cNvSpPr>
          <p:nvPr>
            <p:ph idx="1"/>
          </p:nvPr>
        </p:nvSpPr>
        <p:spPr>
          <a:xfrm>
            <a:off x="6297233" y="518400"/>
            <a:ext cx="4771607" cy="5837949"/>
          </a:xfrm>
        </p:spPr>
        <p:txBody>
          <a:bodyPr anchor="ctr">
            <a:normAutofit fontScale="92500" lnSpcReduction="10000"/>
          </a:bodyPr>
          <a:lstStyle/>
          <a:p>
            <a:pPr marL="0" indent="0">
              <a:buNone/>
            </a:pPr>
            <a:endParaRPr lang="en-US" sz="2000" dirty="0">
              <a:solidFill>
                <a:schemeClr val="tx1">
                  <a:alpha val="80000"/>
                </a:schemeClr>
              </a:solidFill>
            </a:endParaRPr>
          </a:p>
          <a:p>
            <a:pPr marL="0" indent="0">
              <a:buNone/>
            </a:pPr>
            <a:endParaRPr lang="en-US" dirty="0">
              <a:solidFill>
                <a:schemeClr val="tx1">
                  <a:alpha val="80000"/>
                </a:schemeClr>
              </a:solidFill>
            </a:endParaRPr>
          </a:p>
          <a:p>
            <a:r>
              <a:rPr lang="el-GR" dirty="0">
                <a:solidFill>
                  <a:schemeClr val="tx1">
                    <a:alpha val="80000"/>
                  </a:schemeClr>
                </a:solidFill>
                <a:latin typeface="+mj-lt"/>
              </a:rPr>
              <a:t>Το Μπάσκετ, όπως και τα άλλα αθλήματα χρησιμοποιείται ως μέσο επίτευξης των στόχων της Φυσικής Αγωγής στο σχολείο.</a:t>
            </a:r>
          </a:p>
          <a:p>
            <a:pPr marL="0" indent="0">
              <a:buNone/>
            </a:pPr>
            <a:endParaRPr lang="el-GR" dirty="0">
              <a:solidFill>
                <a:schemeClr val="tx1">
                  <a:alpha val="80000"/>
                </a:schemeClr>
              </a:solidFill>
              <a:latin typeface="+mj-lt"/>
            </a:endParaRPr>
          </a:p>
          <a:p>
            <a:r>
              <a:rPr lang="el-GR" dirty="0">
                <a:solidFill>
                  <a:schemeClr val="tx1">
                    <a:alpha val="80000"/>
                  </a:schemeClr>
                </a:solidFill>
                <a:latin typeface="+mj-lt"/>
              </a:rPr>
              <a:t>Η καλαθοσφαίριση (μπάσκετ) είναι ένα από τα πιο δημοφιλή αθλήματα γιατί είναι ένα θεαματικό παιχνίδι και αποτελεί ευχάριστη απασχόληση για άτομα κάθε ηλικίας. Είναι ένα ομαδικό άθλημα το οποίο απαιτεί συνεργασία</a:t>
            </a:r>
            <a:br>
              <a:rPr lang="el-GR" dirty="0">
                <a:solidFill>
                  <a:schemeClr val="tx1">
                    <a:alpha val="80000"/>
                  </a:schemeClr>
                </a:solidFill>
                <a:latin typeface="+mj-lt"/>
              </a:rPr>
            </a:br>
            <a:r>
              <a:rPr lang="el-GR" dirty="0">
                <a:solidFill>
                  <a:schemeClr val="tx1">
                    <a:alpha val="80000"/>
                  </a:schemeClr>
                </a:solidFill>
                <a:latin typeface="+mj-lt"/>
              </a:rPr>
              <a:t>και σεβασμό στους κανόνες.</a:t>
            </a:r>
          </a:p>
          <a:p>
            <a:endParaRPr lang="en-US" sz="2000" dirty="0">
              <a:solidFill>
                <a:schemeClr val="tx1">
                  <a:alpha val="80000"/>
                </a:schemeClr>
              </a:solidFill>
              <a:latin typeface="+mj-lt"/>
            </a:endParaRPr>
          </a:p>
        </p:txBody>
      </p:sp>
      <p:cxnSp>
        <p:nvCxnSpPr>
          <p:cNvPr id="43" name="Straight Connector 32">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57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37DA3B-70FB-480F-B5F0-3B75DF8AB3A1}"/>
              </a:ext>
            </a:extLst>
          </p:cNvPr>
          <p:cNvSpPr>
            <a:spLocks noGrp="1"/>
          </p:cNvSpPr>
          <p:nvPr>
            <p:ph type="title"/>
          </p:nvPr>
        </p:nvSpPr>
        <p:spPr>
          <a:xfrm>
            <a:off x="841248" y="548640"/>
            <a:ext cx="3600860" cy="5431536"/>
          </a:xfrm>
        </p:spPr>
        <p:txBody>
          <a:bodyPr>
            <a:normAutofit/>
          </a:bodyPr>
          <a:lstStyle/>
          <a:p>
            <a:r>
              <a:rPr lang="el-GR" sz="5400" dirty="0"/>
              <a:t>Πιός είναι ο βασικός στόχος του Μπάσκετ;</a:t>
            </a:r>
            <a:endParaRPr lang="en-US" sz="5400" dirty="0"/>
          </a:p>
        </p:txBody>
      </p:sp>
      <p:sp>
        <p:nvSpPr>
          <p:cNvPr id="27"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E70DC2-9939-490D-8DE9-34E46628BA55}"/>
              </a:ext>
            </a:extLst>
          </p:cNvPr>
          <p:cNvSpPr>
            <a:spLocks noGrp="1"/>
          </p:cNvSpPr>
          <p:nvPr>
            <p:ph idx="1"/>
          </p:nvPr>
        </p:nvSpPr>
        <p:spPr>
          <a:xfrm>
            <a:off x="5126418" y="552091"/>
            <a:ext cx="6224335" cy="5431536"/>
          </a:xfrm>
        </p:spPr>
        <p:txBody>
          <a:bodyPr anchor="ctr">
            <a:normAutofit/>
          </a:bodyPr>
          <a:lstStyle/>
          <a:p>
            <a:r>
              <a:rPr lang="el-GR" sz="3200" b="0" i="0" dirty="0">
                <a:effectLst/>
                <a:latin typeface="Comic sans"/>
              </a:rPr>
              <a:t>Βασικός στόχος του παιχνιδιού είναι να μπει η μπάλα μέσα στο καλάθι της αντίπαλης ομάδας.</a:t>
            </a:r>
            <a:br>
              <a:rPr lang="el-GR" sz="3200" b="0" i="0" dirty="0">
                <a:effectLst/>
                <a:latin typeface="Comic sans"/>
              </a:rPr>
            </a:br>
            <a:endParaRPr lang="el-GR" sz="3200" b="0" i="0" dirty="0">
              <a:effectLst/>
              <a:latin typeface="Comic sans"/>
            </a:endParaRPr>
          </a:p>
          <a:p>
            <a:endParaRPr lang="en-US" sz="2200" dirty="0"/>
          </a:p>
        </p:txBody>
      </p:sp>
    </p:spTree>
    <p:extLst>
      <p:ext uri="{BB962C8B-B14F-4D97-AF65-F5344CB8AC3E}">
        <p14:creationId xmlns:p14="http://schemas.microsoft.com/office/powerpoint/2010/main" val="417717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0FA3F3-9188-4B7F-88AD-EA42B389EB5B}"/>
              </a:ext>
            </a:extLst>
          </p:cNvPr>
          <p:cNvSpPr>
            <a:spLocks noGrp="1"/>
          </p:cNvSpPr>
          <p:nvPr>
            <p:ph type="title"/>
          </p:nvPr>
        </p:nvSpPr>
        <p:spPr>
          <a:xfrm>
            <a:off x="841248" y="548640"/>
            <a:ext cx="3600860" cy="5431536"/>
          </a:xfrm>
        </p:spPr>
        <p:txBody>
          <a:bodyPr>
            <a:normAutofit/>
          </a:bodyPr>
          <a:lstStyle/>
          <a:p>
            <a:r>
              <a:rPr lang="el-GR" sz="6600" dirty="0"/>
              <a:t>Τι είναι η Πάσα</a:t>
            </a:r>
            <a:endParaRPr lang="en-US" sz="6600" dirty="0"/>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F8BA66AB-EACF-44C0-8637-35F623B51073}"/>
              </a:ext>
            </a:extLst>
          </p:cNvPr>
          <p:cNvSpPr txBox="1">
            <a:spLocks noGrp="1"/>
          </p:cNvSpPr>
          <p:nvPr>
            <p:ph idx="1"/>
          </p:nvPr>
        </p:nvSpPr>
        <p:spPr>
          <a:xfrm>
            <a:off x="5126418" y="552091"/>
            <a:ext cx="6224335" cy="5431536"/>
          </a:xfrm>
          <a:prstGeom prst="rect">
            <a:avLst/>
          </a:prstGeom>
        </p:spPr>
        <p:txBody>
          <a:bodyPr anchor="ctr">
            <a:normAutofit/>
          </a:bodyPr>
          <a:lstStyle/>
          <a:p>
            <a:r>
              <a:rPr lang="el-GR" b="0" i="0" dirty="0">
                <a:effectLst/>
                <a:latin typeface="+mj-lt"/>
              </a:rPr>
              <a:t>Πάσα είναι η μεταβίβαση της μπάλας από παίχτη σε παίχτη. Μια πάσα μπορεί να είναι στατική ή να γίνεται ενώ ο παίκτης βρίσκεται σε κίνηση. </a:t>
            </a:r>
            <a:endParaRPr lang="en-US" dirty="0">
              <a:latin typeface="+mj-lt"/>
            </a:endParaRPr>
          </a:p>
        </p:txBody>
      </p:sp>
    </p:spTree>
    <p:extLst>
      <p:ext uri="{BB962C8B-B14F-4D97-AF65-F5344CB8AC3E}">
        <p14:creationId xmlns:p14="http://schemas.microsoft.com/office/powerpoint/2010/main" val="282696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BC83102-DFB1-4A82-B7CE-7FEE9156FB34}"/>
              </a:ext>
            </a:extLst>
          </p:cNvPr>
          <p:cNvSpPr>
            <a:spLocks noGrp="1"/>
          </p:cNvSpPr>
          <p:nvPr>
            <p:ph type="title"/>
          </p:nvPr>
        </p:nvSpPr>
        <p:spPr>
          <a:xfrm>
            <a:off x="838200" y="365125"/>
            <a:ext cx="10515600" cy="1325563"/>
          </a:xfrm>
        </p:spPr>
        <p:txBody>
          <a:bodyPr>
            <a:normAutofit/>
          </a:bodyPr>
          <a:lstStyle/>
          <a:p>
            <a:pPr algn="ctr"/>
            <a:r>
              <a:rPr kumimoji="0" lang="en-US" altLang="en-US" b="0" i="0" u="none" strike="noStrike" cap="none" normalizeH="0" baseline="0" dirty="0">
                <a:ln>
                  <a:noFill/>
                </a:ln>
                <a:effectLst/>
                <a:latin typeface="Arial" panose="020B0604020202020204" pitchFamily="34" charset="0"/>
              </a:rPr>
              <a:t> </a:t>
            </a:r>
            <a:r>
              <a:rPr kumimoji="0" lang="en-US" altLang="en-US" b="0" i="0" u="none" strike="noStrike" cap="none" normalizeH="0" baseline="0" dirty="0" err="1">
                <a:ln>
                  <a:noFill/>
                </a:ln>
                <a:effectLst/>
                <a:latin typeface="Arial" panose="020B0604020202020204" pitchFamily="34" charset="0"/>
              </a:rPr>
              <a:t>Είδη</a:t>
            </a:r>
            <a:r>
              <a:rPr kumimoji="0" lang="en-US" altLang="en-US" b="0" i="0" u="none" strike="noStrike" cap="none" normalizeH="0" baseline="0" dirty="0">
                <a:ln>
                  <a:noFill/>
                </a:ln>
                <a:effectLst/>
                <a:latin typeface="Arial" panose="020B0604020202020204" pitchFamily="34" charset="0"/>
              </a:rPr>
              <a:t> π</a:t>
            </a:r>
            <a:r>
              <a:rPr kumimoji="0" lang="en-US" altLang="en-US" b="0" i="0" u="none" strike="noStrike" cap="none" normalizeH="0" baseline="0" dirty="0" err="1">
                <a:ln>
                  <a:noFill/>
                </a:ln>
                <a:effectLst/>
                <a:latin typeface="Arial" panose="020B0604020202020204" pitchFamily="34" charset="0"/>
              </a:rPr>
              <a:t>άσ</a:t>
            </a:r>
            <a:r>
              <a:rPr kumimoji="0" lang="en-US" altLang="en-US" b="0" i="0" u="none" strike="noStrike" cap="none" normalizeH="0" baseline="0" dirty="0">
                <a:ln>
                  <a:noFill/>
                </a:ln>
                <a:effectLst/>
                <a:latin typeface="Arial" panose="020B0604020202020204" pitchFamily="34" charset="0"/>
              </a:rPr>
              <a:t>ας στην Καλαθοσφαίριση </a:t>
            </a:r>
            <a:endParaRPr lang="en-US" dirty="0"/>
          </a:p>
        </p:txBody>
      </p:sp>
      <p:sp>
        <p:nvSpPr>
          <p:cNvPr id="5" name="Rectangle 2">
            <a:extLst>
              <a:ext uri="{FF2B5EF4-FFF2-40B4-BE49-F238E27FC236}">
                <a16:creationId xmlns:a16="http://schemas.microsoft.com/office/drawing/2014/main" id="{AA0B62C3-F37A-487A-A3C0-C09812CC372D}"/>
              </a:ext>
            </a:extLst>
          </p:cNvPr>
          <p:cNvSpPr>
            <a:spLocks noChangeArrowheads="1"/>
          </p:cNvSpPr>
          <p:nvPr/>
        </p:nvSpPr>
        <p:spPr bwMode="auto">
          <a:xfrm>
            <a:off x="6003634" y="408801"/>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spcBef>
                <a:spcPct val="0"/>
              </a:spcBef>
              <a:spcAft>
                <a:spcPts val="600"/>
              </a:spcAft>
              <a:buClrTx/>
              <a:buSzTx/>
              <a:buFontTx/>
              <a:buNone/>
              <a:tabLst/>
            </a:pPr>
            <a:b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4" name="Content Placeholder 2">
            <a:extLst>
              <a:ext uri="{FF2B5EF4-FFF2-40B4-BE49-F238E27FC236}">
                <a16:creationId xmlns:a16="http://schemas.microsoft.com/office/drawing/2014/main" id="{60F73F5D-A2E1-41A3-9933-D659982505F5}"/>
              </a:ext>
            </a:extLst>
          </p:cNvPr>
          <p:cNvGraphicFramePr>
            <a:graphicFrameLocks noGrp="1"/>
          </p:cNvGraphicFramePr>
          <p:nvPr>
            <p:ph idx="1"/>
            <p:extLst>
              <p:ext uri="{D42A27DB-BD31-4B8C-83A1-F6EECF244321}">
                <p14:modId xmlns:p14="http://schemas.microsoft.com/office/powerpoint/2010/main" val="1730386638"/>
              </p:ext>
            </p:extLst>
          </p:nvPr>
        </p:nvGraphicFramePr>
        <p:xfrm>
          <a:off x="838199" y="1825624"/>
          <a:ext cx="10702159"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91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BB7263-3E64-4319-869A-7F39F272BF7D}"/>
              </a:ext>
            </a:extLst>
          </p:cNvPr>
          <p:cNvSpPr>
            <a:spLocks noGrp="1"/>
          </p:cNvSpPr>
          <p:nvPr>
            <p:ph type="title"/>
          </p:nvPr>
        </p:nvSpPr>
        <p:spPr>
          <a:xfrm>
            <a:off x="1286932" y="1204109"/>
            <a:ext cx="10023398" cy="857894"/>
          </a:xfrm>
        </p:spPr>
        <p:txBody>
          <a:bodyPr>
            <a:normAutofit/>
          </a:bodyPr>
          <a:lstStyle/>
          <a:p>
            <a:r>
              <a:rPr lang="el-GR" sz="3700" b="0" i="0" dirty="0">
                <a:solidFill>
                  <a:srgbClr val="FFFFFF"/>
                </a:solidFill>
                <a:effectLst/>
                <a:latin typeface="Arial" panose="020B0604020202020204" pitchFamily="34" charset="0"/>
              </a:rPr>
              <a:t>Τι είδους πάσα κάνει ο παίκτης του σκίτσου;</a:t>
            </a:r>
            <a:endParaRPr lang="en-US" sz="3700" dirty="0">
              <a:solidFill>
                <a:srgbClr val="FFFFFF"/>
              </a:solidFill>
            </a:endParaRPr>
          </a:p>
        </p:txBody>
      </p:sp>
      <p:sp>
        <p:nvSpPr>
          <p:cNvPr id="3" name="Content Placeholder 2">
            <a:extLst>
              <a:ext uri="{FF2B5EF4-FFF2-40B4-BE49-F238E27FC236}">
                <a16:creationId xmlns:a16="http://schemas.microsoft.com/office/drawing/2014/main" id="{7F7020F6-0874-4609-82B1-CC7C8A3DD7FA}"/>
              </a:ext>
            </a:extLst>
          </p:cNvPr>
          <p:cNvSpPr>
            <a:spLocks noGrp="1"/>
          </p:cNvSpPr>
          <p:nvPr>
            <p:ph idx="1"/>
          </p:nvPr>
        </p:nvSpPr>
        <p:spPr>
          <a:xfrm>
            <a:off x="965198" y="2962451"/>
            <a:ext cx="5362029" cy="2997968"/>
          </a:xfrm>
        </p:spPr>
        <p:txBody>
          <a:bodyPr>
            <a:normAutofit/>
          </a:bodyPr>
          <a:lstStyle/>
          <a:p>
            <a:pPr marL="514350" indent="-514350">
              <a:buFont typeface="+mj-lt"/>
              <a:buAutoNum type="alphaLcParenR"/>
            </a:pPr>
            <a:r>
              <a:rPr lang="el-GR" sz="2000" b="0" i="0" dirty="0">
                <a:effectLst/>
                <a:latin typeface="Arial" panose="020B0604020202020204" pitchFamily="34" charset="0"/>
              </a:rPr>
              <a:t>σκαστή πάσα</a:t>
            </a:r>
          </a:p>
          <a:p>
            <a:pPr marL="514350" indent="-514350">
              <a:buFont typeface="+mj-lt"/>
              <a:buAutoNum type="alphaLcParenR"/>
            </a:pPr>
            <a:r>
              <a:rPr lang="el-GR" sz="2000" b="0" i="0" dirty="0">
                <a:effectLst/>
                <a:latin typeface="Arial" panose="020B0604020202020204" pitchFamily="34" charset="0"/>
              </a:rPr>
              <a:t>πάσα πάνω από το κεφάλι με δύο χέρια </a:t>
            </a:r>
          </a:p>
          <a:p>
            <a:pPr marL="514350" indent="-514350">
              <a:buFont typeface="+mj-lt"/>
              <a:buAutoNum type="alphaLcParenR"/>
            </a:pPr>
            <a:r>
              <a:rPr lang="el-GR" sz="2000" b="0" i="0" dirty="0">
                <a:effectLst/>
                <a:latin typeface="Arial" panose="020B0604020202020204" pitchFamily="34" charset="0"/>
              </a:rPr>
              <a:t>μακρινή πάσα με το ένα χέρι</a:t>
            </a:r>
          </a:p>
          <a:p>
            <a:pPr marL="514350" indent="-514350">
              <a:buFont typeface="+mj-lt"/>
              <a:buAutoNum type="alphaLcParenR"/>
            </a:pPr>
            <a:r>
              <a:rPr lang="el-GR" sz="2000" b="0" i="0" dirty="0">
                <a:effectLst/>
                <a:latin typeface="Arial" panose="020B0604020202020204" pitchFamily="34" charset="0"/>
              </a:rPr>
              <a:t>πάσα στήθους</a:t>
            </a:r>
            <a:endParaRPr lang="en-US" sz="2000" dirty="0"/>
          </a:p>
        </p:txBody>
      </p:sp>
      <p:pic>
        <p:nvPicPr>
          <p:cNvPr id="5" name="Picture 4">
            <a:extLst>
              <a:ext uri="{FF2B5EF4-FFF2-40B4-BE49-F238E27FC236}">
                <a16:creationId xmlns:a16="http://schemas.microsoft.com/office/drawing/2014/main" id="{F7EC4966-C968-4FFF-AC2F-E6CE291C35E6}"/>
              </a:ext>
            </a:extLst>
          </p:cNvPr>
          <p:cNvPicPr>
            <a:picLocks noChangeAspect="1"/>
          </p:cNvPicPr>
          <p:nvPr/>
        </p:nvPicPr>
        <p:blipFill>
          <a:blip r:embed="rId2"/>
          <a:stretch>
            <a:fillRect/>
          </a:stretch>
        </p:blipFill>
        <p:spPr>
          <a:xfrm>
            <a:off x="5178945" y="2559090"/>
            <a:ext cx="7013055" cy="3401329"/>
          </a:xfrm>
          <a:prstGeom prst="rect">
            <a:avLst/>
          </a:prstGeom>
        </p:spPr>
      </p:pic>
      <p:sp>
        <p:nvSpPr>
          <p:cNvPr id="8" name="TextBox 7">
            <a:extLst>
              <a:ext uri="{FF2B5EF4-FFF2-40B4-BE49-F238E27FC236}">
                <a16:creationId xmlns:a16="http://schemas.microsoft.com/office/drawing/2014/main" id="{9C486BD0-5331-4EA1-8D70-B2686BC5D44C}"/>
              </a:ext>
            </a:extLst>
          </p:cNvPr>
          <p:cNvSpPr txBox="1"/>
          <p:nvPr/>
        </p:nvSpPr>
        <p:spPr>
          <a:xfrm>
            <a:off x="965199" y="4950296"/>
            <a:ext cx="6096000" cy="954107"/>
          </a:xfrm>
          <a:prstGeom prst="rect">
            <a:avLst/>
          </a:prstGeom>
          <a:noFill/>
        </p:spPr>
        <p:txBody>
          <a:bodyPr wrap="square">
            <a:spAutoFit/>
          </a:bodyPr>
          <a:lstStyle/>
          <a:p>
            <a:r>
              <a:rPr lang="el-GR" sz="2800" b="1" u="sng" kern="1200" dirty="0">
                <a:solidFill>
                  <a:srgbClr val="FF0000"/>
                </a:solidFill>
                <a:latin typeface="+mj-lt"/>
                <a:ea typeface="+mj-ea"/>
                <a:cs typeface="+mj-cs"/>
              </a:rPr>
              <a:t>Απάντηση</a:t>
            </a:r>
            <a:r>
              <a:rPr lang="el-GR" sz="2800" b="1" kern="1200" dirty="0">
                <a:solidFill>
                  <a:srgbClr val="FF0000"/>
                </a:solidFill>
                <a:latin typeface="+mj-lt"/>
                <a:ea typeface="+mj-ea"/>
                <a:cs typeface="+mj-cs"/>
              </a:rPr>
              <a:t>: </a:t>
            </a:r>
          </a:p>
          <a:p>
            <a:r>
              <a:rPr lang="en-US" sz="2800" b="1" kern="1200" dirty="0">
                <a:solidFill>
                  <a:srgbClr val="FF0000"/>
                </a:solidFill>
                <a:latin typeface="+mj-lt"/>
                <a:ea typeface="+mj-ea"/>
                <a:cs typeface="+mj-cs"/>
              </a:rPr>
              <a:t>Μ</a:t>
            </a:r>
            <a:r>
              <a:rPr lang="en-US" sz="2800" b="1" i="0" kern="1200" dirty="0">
                <a:solidFill>
                  <a:srgbClr val="FF0000"/>
                </a:solidFill>
                <a:effectLst/>
                <a:latin typeface="+mj-lt"/>
                <a:ea typeface="+mj-ea"/>
                <a:cs typeface="+mj-cs"/>
              </a:rPr>
              <a:t>α</a:t>
            </a:r>
            <a:r>
              <a:rPr lang="en-US" sz="2800" b="1" i="0" kern="1200" dirty="0" err="1">
                <a:solidFill>
                  <a:srgbClr val="FF0000"/>
                </a:solidFill>
                <a:effectLst/>
                <a:latin typeface="+mj-lt"/>
                <a:ea typeface="+mj-ea"/>
                <a:cs typeface="+mj-cs"/>
              </a:rPr>
              <a:t>κρινή</a:t>
            </a:r>
            <a:r>
              <a:rPr lang="en-US" sz="2800" b="1" i="0" kern="1200" dirty="0">
                <a:solidFill>
                  <a:srgbClr val="FF0000"/>
                </a:solidFill>
                <a:effectLst/>
                <a:latin typeface="+mj-lt"/>
                <a:ea typeface="+mj-ea"/>
                <a:cs typeface="+mj-cs"/>
              </a:rPr>
              <a:t> π</a:t>
            </a:r>
            <a:r>
              <a:rPr lang="en-US" sz="2800" b="1" i="0" kern="1200" dirty="0" err="1">
                <a:solidFill>
                  <a:srgbClr val="FF0000"/>
                </a:solidFill>
                <a:effectLst/>
                <a:latin typeface="+mj-lt"/>
                <a:ea typeface="+mj-ea"/>
                <a:cs typeface="+mj-cs"/>
              </a:rPr>
              <a:t>άσ</a:t>
            </a:r>
            <a:r>
              <a:rPr lang="en-US" sz="2800" b="1" i="0" kern="1200" dirty="0">
                <a:solidFill>
                  <a:srgbClr val="FF0000"/>
                </a:solidFill>
                <a:effectLst/>
                <a:latin typeface="+mj-lt"/>
                <a:ea typeface="+mj-ea"/>
                <a:cs typeface="+mj-cs"/>
              </a:rPr>
              <a:t>α με το ένα χέρι</a:t>
            </a:r>
            <a:endParaRPr lang="en-US" sz="2800" b="1" dirty="0">
              <a:solidFill>
                <a:srgbClr val="FF0000"/>
              </a:solidFill>
            </a:endParaRPr>
          </a:p>
        </p:txBody>
      </p:sp>
    </p:spTree>
    <p:extLst>
      <p:ext uri="{BB962C8B-B14F-4D97-AF65-F5344CB8AC3E}">
        <p14:creationId xmlns:p14="http://schemas.microsoft.com/office/powerpoint/2010/main" val="427958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BE785-C61E-46E9-820A-73AB355A5D45}"/>
              </a:ext>
            </a:extLst>
          </p:cNvPr>
          <p:cNvSpPr>
            <a:spLocks noGrp="1"/>
          </p:cNvSpPr>
          <p:nvPr>
            <p:ph type="title"/>
          </p:nvPr>
        </p:nvSpPr>
        <p:spPr>
          <a:xfrm>
            <a:off x="648931" y="345369"/>
            <a:ext cx="3505495" cy="1622321"/>
          </a:xfrm>
        </p:spPr>
        <p:txBody>
          <a:bodyPr vert="horz" lIns="91440" tIns="45720" rIns="91440" bIns="45720" rtlCol="0" anchor="ctr">
            <a:normAutofit/>
          </a:bodyPr>
          <a:lstStyle/>
          <a:p>
            <a:pPr algn="ctr"/>
            <a:r>
              <a:rPr lang="en-US" sz="4100" b="1" kern="1200" dirty="0">
                <a:solidFill>
                  <a:schemeClr val="tx1"/>
                </a:solidFill>
                <a:latin typeface="+mj-lt"/>
                <a:ea typeface="+mj-ea"/>
                <a:cs typeface="+mj-cs"/>
              </a:rPr>
              <a:t>Μ</a:t>
            </a:r>
            <a:r>
              <a:rPr lang="en-US" sz="4100" b="1" i="0" kern="1200" dirty="0">
                <a:solidFill>
                  <a:schemeClr val="tx1"/>
                </a:solidFill>
                <a:effectLst/>
                <a:latin typeface="+mj-lt"/>
                <a:ea typeface="+mj-ea"/>
                <a:cs typeface="+mj-cs"/>
              </a:rPr>
              <a:t>α</a:t>
            </a:r>
            <a:r>
              <a:rPr lang="en-US" sz="4100" b="1" i="0" kern="1200" dirty="0" err="1">
                <a:solidFill>
                  <a:schemeClr val="tx1"/>
                </a:solidFill>
                <a:effectLst/>
                <a:latin typeface="+mj-lt"/>
                <a:ea typeface="+mj-ea"/>
                <a:cs typeface="+mj-cs"/>
              </a:rPr>
              <a:t>κρινή</a:t>
            </a:r>
            <a:r>
              <a:rPr lang="en-US" sz="4100" b="1" i="0" kern="1200" dirty="0">
                <a:solidFill>
                  <a:schemeClr val="tx1"/>
                </a:solidFill>
                <a:effectLst/>
                <a:latin typeface="+mj-lt"/>
                <a:ea typeface="+mj-ea"/>
                <a:cs typeface="+mj-cs"/>
              </a:rPr>
              <a:t> π</a:t>
            </a:r>
            <a:r>
              <a:rPr lang="en-US" sz="4100" b="1" i="0" kern="1200" dirty="0" err="1">
                <a:solidFill>
                  <a:schemeClr val="tx1"/>
                </a:solidFill>
                <a:effectLst/>
                <a:latin typeface="+mj-lt"/>
                <a:ea typeface="+mj-ea"/>
                <a:cs typeface="+mj-cs"/>
              </a:rPr>
              <a:t>άσ</a:t>
            </a:r>
            <a:r>
              <a:rPr lang="en-US" sz="4100" b="1" i="0" kern="1200" dirty="0">
                <a:solidFill>
                  <a:schemeClr val="tx1"/>
                </a:solidFill>
                <a:effectLst/>
                <a:latin typeface="+mj-lt"/>
                <a:ea typeface="+mj-ea"/>
                <a:cs typeface="+mj-cs"/>
              </a:rPr>
              <a:t>α με το ένα χέρι</a:t>
            </a:r>
            <a:endParaRPr lang="en-US" sz="4100"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C35E56C2-177F-4835-BC75-B8BC7106706C}"/>
              </a:ext>
            </a:extLst>
          </p:cNvPr>
          <p:cNvSpPr txBox="1"/>
          <p:nvPr/>
        </p:nvSpPr>
        <p:spPr>
          <a:xfrm>
            <a:off x="484214" y="2171700"/>
            <a:ext cx="3670211" cy="4052119"/>
          </a:xfrm>
          <a:prstGeom prst="rect">
            <a:avLst/>
          </a:prstGeom>
        </p:spPr>
        <p:txBody>
          <a:bodyPr vert="horz" lIns="91440" tIns="45720" rIns="91440" bIns="45720" rtlCol="0">
            <a:normAutofit fontScale="92500" lnSpcReduction="20000"/>
          </a:bodyPr>
          <a:lstStyle/>
          <a:p>
            <a:pPr marL="742950" indent="-457200">
              <a:lnSpc>
                <a:spcPct val="90000"/>
              </a:lnSpc>
              <a:spcBef>
                <a:spcPts val="1000"/>
              </a:spcBef>
              <a:buFont typeface="+mj-lt"/>
              <a:buAutoNum type="arabicPeriod"/>
            </a:pPr>
            <a:r>
              <a:rPr lang="en-US" sz="2400" dirty="0" err="1">
                <a:latin typeface="+mj-lt"/>
              </a:rPr>
              <a:t>Βοηθάει</a:t>
            </a:r>
            <a:r>
              <a:rPr lang="en-US" sz="2400" dirty="0">
                <a:latin typeface="+mj-lt"/>
              </a:rPr>
              <a:t> </a:t>
            </a:r>
            <a:r>
              <a:rPr lang="en-US" sz="2400" dirty="0" err="1">
                <a:latin typeface="+mj-lt"/>
              </a:rPr>
              <a:t>το</a:t>
            </a:r>
            <a:r>
              <a:rPr lang="en-US" sz="2400" dirty="0">
                <a:latin typeface="+mj-lt"/>
              </a:rPr>
              <a:t> α</a:t>
            </a:r>
            <a:r>
              <a:rPr lang="en-US" sz="2400" dirty="0" err="1">
                <a:latin typeface="+mj-lt"/>
              </a:rPr>
              <a:t>ριστερό</a:t>
            </a:r>
            <a:r>
              <a:rPr lang="en-US" sz="2400" dirty="0">
                <a:latin typeface="+mj-lt"/>
              </a:rPr>
              <a:t> </a:t>
            </a:r>
            <a:r>
              <a:rPr lang="en-US" sz="2400" dirty="0" err="1">
                <a:latin typeface="+mj-lt"/>
              </a:rPr>
              <a:t>χέρι</a:t>
            </a:r>
            <a:r>
              <a:rPr lang="en-US" sz="2400" dirty="0">
                <a:latin typeface="+mj-lt"/>
              </a:rPr>
              <a:t> </a:t>
            </a:r>
            <a:r>
              <a:rPr lang="en-US" sz="2400" dirty="0" err="1">
                <a:latin typeface="+mj-lt"/>
              </a:rPr>
              <a:t>στο</a:t>
            </a:r>
            <a:r>
              <a:rPr lang="en-US" sz="2400" dirty="0">
                <a:latin typeface="+mj-lt"/>
              </a:rPr>
              <a:t> α</a:t>
            </a:r>
            <a:r>
              <a:rPr lang="en-US" sz="2400" dirty="0" err="1">
                <a:latin typeface="+mj-lt"/>
              </a:rPr>
              <a:t>νέ</a:t>
            </a:r>
            <a:r>
              <a:rPr lang="en-US" sz="2400" dirty="0">
                <a:latin typeface="+mj-lt"/>
              </a:rPr>
              <a:t>βασμα της μπάλας μέχρι το ύψος των ώμων (για δεξιόχειρες).</a:t>
            </a:r>
          </a:p>
          <a:p>
            <a:pPr marL="742950" indent="-457200">
              <a:lnSpc>
                <a:spcPct val="90000"/>
              </a:lnSpc>
              <a:spcBef>
                <a:spcPts val="1000"/>
              </a:spcBef>
              <a:buFont typeface="+mj-lt"/>
              <a:buAutoNum type="arabicPeriod"/>
            </a:pPr>
            <a:r>
              <a:rPr lang="en-US" sz="2400" dirty="0">
                <a:latin typeface="+mj-lt"/>
              </a:rPr>
              <a:t>Η α</a:t>
            </a:r>
            <a:r>
              <a:rPr lang="en-US" sz="2400" dirty="0" err="1">
                <a:latin typeface="+mj-lt"/>
              </a:rPr>
              <a:t>ριστερή</a:t>
            </a:r>
            <a:r>
              <a:rPr lang="en-US" sz="2400" dirty="0">
                <a:latin typeface="+mj-lt"/>
              </a:rPr>
              <a:t> π</a:t>
            </a:r>
            <a:r>
              <a:rPr lang="en-US" sz="2400" dirty="0" err="1">
                <a:latin typeface="+mj-lt"/>
              </a:rPr>
              <a:t>λευρά</a:t>
            </a:r>
            <a:r>
              <a:rPr lang="en-US" sz="2400" dirty="0">
                <a:latin typeface="+mj-lt"/>
              </a:rPr>
              <a:t> </a:t>
            </a:r>
            <a:r>
              <a:rPr lang="en-US" sz="2400" dirty="0" err="1">
                <a:latin typeface="+mj-lt"/>
              </a:rPr>
              <a:t>του</a:t>
            </a:r>
            <a:r>
              <a:rPr lang="en-US" sz="2400" dirty="0">
                <a:latin typeface="+mj-lt"/>
              </a:rPr>
              <a:t> μα</a:t>
            </a:r>
            <a:r>
              <a:rPr lang="en-US" sz="2400" dirty="0" err="1">
                <a:latin typeface="+mj-lt"/>
              </a:rPr>
              <a:t>θητή</a:t>
            </a:r>
            <a:r>
              <a:rPr lang="en-US" sz="2400" dirty="0">
                <a:latin typeface="+mj-lt"/>
              </a:rPr>
              <a:t> </a:t>
            </a:r>
            <a:r>
              <a:rPr lang="en-US" sz="2400" dirty="0" err="1">
                <a:latin typeface="+mj-lt"/>
              </a:rPr>
              <a:t>είν</a:t>
            </a:r>
            <a:r>
              <a:rPr lang="en-US" sz="2400" dirty="0">
                <a:latin typeface="+mj-lt"/>
              </a:rPr>
              <a:t>αι στραμμένη προς το δέκτη.</a:t>
            </a:r>
          </a:p>
          <a:p>
            <a:pPr marL="742950" indent="-457200">
              <a:lnSpc>
                <a:spcPct val="90000"/>
              </a:lnSpc>
              <a:spcBef>
                <a:spcPts val="1000"/>
              </a:spcBef>
              <a:buFont typeface="+mj-lt"/>
              <a:buAutoNum type="arabicPeriod"/>
            </a:pPr>
            <a:r>
              <a:rPr lang="en-US" sz="2400" dirty="0" err="1">
                <a:latin typeface="+mj-lt"/>
              </a:rPr>
              <a:t>Το</a:t>
            </a:r>
            <a:r>
              <a:rPr lang="en-US" sz="2400" dirty="0">
                <a:latin typeface="+mj-lt"/>
              </a:rPr>
              <a:t> </a:t>
            </a:r>
            <a:r>
              <a:rPr lang="en-US" sz="2400" dirty="0" err="1">
                <a:latin typeface="+mj-lt"/>
              </a:rPr>
              <a:t>δεξί</a:t>
            </a:r>
            <a:r>
              <a:rPr lang="en-US" sz="2400" dirty="0">
                <a:latin typeface="+mj-lt"/>
              </a:rPr>
              <a:t> </a:t>
            </a:r>
            <a:r>
              <a:rPr lang="en-US" sz="2400" dirty="0" err="1">
                <a:latin typeface="+mj-lt"/>
              </a:rPr>
              <a:t>χέρι</a:t>
            </a:r>
            <a:r>
              <a:rPr lang="en-US" sz="2400" dirty="0">
                <a:latin typeface="+mj-lt"/>
              </a:rPr>
              <a:t> </a:t>
            </a:r>
            <a:r>
              <a:rPr lang="en-US" sz="2400" dirty="0" err="1">
                <a:latin typeface="+mj-lt"/>
              </a:rPr>
              <a:t>είν</a:t>
            </a:r>
            <a:r>
              <a:rPr lang="en-US" sz="2400" dirty="0">
                <a:latin typeface="+mj-lt"/>
              </a:rPr>
              <a:t>αι πίσω από την μπάλα</a:t>
            </a:r>
          </a:p>
          <a:p>
            <a:pPr marL="742950" indent="-457200">
              <a:lnSpc>
                <a:spcPct val="90000"/>
              </a:lnSpc>
              <a:spcBef>
                <a:spcPts val="1000"/>
              </a:spcBef>
              <a:buFont typeface="+mj-lt"/>
              <a:buAutoNum type="arabicPeriod"/>
            </a:pPr>
            <a:r>
              <a:rPr lang="en-US" sz="2400" dirty="0">
                <a:latin typeface="+mj-lt"/>
              </a:rPr>
              <a:t>Ο α</a:t>
            </a:r>
            <a:r>
              <a:rPr lang="en-US" sz="2400" dirty="0" err="1">
                <a:latin typeface="+mj-lt"/>
              </a:rPr>
              <a:t>γκών</a:t>
            </a:r>
            <a:r>
              <a:rPr lang="en-US" sz="2400" dirty="0">
                <a:latin typeface="+mj-lt"/>
              </a:rPr>
              <a:t>ας τεντώνει ο καρπός σπάει προς τα κάτω στο σπρώξιμο της μπάλα</a:t>
            </a:r>
          </a:p>
        </p:txBody>
      </p:sp>
      <p:sp>
        <p:nvSpPr>
          <p:cNvPr id="31" name="Rectangle 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laying basketball&#10;&#10;Description automatically generated with medium confidence">
            <a:extLst>
              <a:ext uri="{FF2B5EF4-FFF2-40B4-BE49-F238E27FC236}">
                <a16:creationId xmlns:a16="http://schemas.microsoft.com/office/drawing/2014/main" id="{A820E75E-0B8C-4917-8A96-E11DFEB910AE}"/>
              </a:ext>
            </a:extLst>
          </p:cNvPr>
          <p:cNvPicPr>
            <a:picLocks noGrp="1" noChangeAspect="1"/>
          </p:cNvPicPr>
          <p:nvPr>
            <p:ph idx="1"/>
          </p:nvPr>
        </p:nvPicPr>
        <p:blipFill>
          <a:blip r:embed="rId2"/>
          <a:stretch>
            <a:fillRect/>
          </a:stretch>
        </p:blipFill>
        <p:spPr>
          <a:xfrm>
            <a:off x="5405862" y="1967690"/>
            <a:ext cx="6019331" cy="2919374"/>
          </a:xfrm>
          <a:prstGeom prst="rect">
            <a:avLst/>
          </a:prstGeom>
          <a:effectLst/>
        </p:spPr>
      </p:pic>
    </p:spTree>
    <p:extLst>
      <p:ext uri="{BB962C8B-B14F-4D97-AF65-F5344CB8AC3E}">
        <p14:creationId xmlns:p14="http://schemas.microsoft.com/office/powerpoint/2010/main" val="3408465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0BB7263-3E64-4319-869A-7F39F272BF7D}"/>
              </a:ext>
            </a:extLst>
          </p:cNvPr>
          <p:cNvSpPr>
            <a:spLocks noGrp="1"/>
          </p:cNvSpPr>
          <p:nvPr>
            <p:ph type="title"/>
          </p:nvPr>
        </p:nvSpPr>
        <p:spPr>
          <a:xfrm>
            <a:off x="1286932" y="1204109"/>
            <a:ext cx="10023398" cy="857894"/>
          </a:xfrm>
        </p:spPr>
        <p:txBody>
          <a:bodyPr>
            <a:normAutofit/>
          </a:bodyPr>
          <a:lstStyle/>
          <a:p>
            <a:r>
              <a:rPr lang="el-GR" sz="3700" b="0" i="0">
                <a:solidFill>
                  <a:srgbClr val="FFFFFF"/>
                </a:solidFill>
                <a:effectLst/>
                <a:latin typeface="Arial" panose="020B0604020202020204" pitchFamily="34" charset="0"/>
              </a:rPr>
              <a:t>Τι είδους πάσα κάνει ο παίκτης του σκίτσου;</a:t>
            </a:r>
            <a:endParaRPr lang="en-US" sz="3700">
              <a:solidFill>
                <a:srgbClr val="FFFFFF"/>
              </a:solidFill>
            </a:endParaRPr>
          </a:p>
        </p:txBody>
      </p:sp>
      <p:sp>
        <p:nvSpPr>
          <p:cNvPr id="3" name="Content Placeholder 2">
            <a:extLst>
              <a:ext uri="{FF2B5EF4-FFF2-40B4-BE49-F238E27FC236}">
                <a16:creationId xmlns:a16="http://schemas.microsoft.com/office/drawing/2014/main" id="{7F7020F6-0874-4609-82B1-CC7C8A3DD7FA}"/>
              </a:ext>
            </a:extLst>
          </p:cNvPr>
          <p:cNvSpPr>
            <a:spLocks noGrp="1"/>
          </p:cNvSpPr>
          <p:nvPr>
            <p:ph idx="1"/>
          </p:nvPr>
        </p:nvSpPr>
        <p:spPr>
          <a:xfrm>
            <a:off x="965199" y="2962451"/>
            <a:ext cx="5103359" cy="2820012"/>
          </a:xfrm>
        </p:spPr>
        <p:txBody>
          <a:bodyPr>
            <a:normAutofit/>
          </a:bodyPr>
          <a:lstStyle/>
          <a:p>
            <a:pPr marL="514350" indent="-514350">
              <a:buFont typeface="+mj-lt"/>
              <a:buAutoNum type="alphaLcParenR"/>
            </a:pPr>
            <a:r>
              <a:rPr lang="el-GR" sz="1800" b="0" i="0" dirty="0">
                <a:effectLst/>
                <a:latin typeface="Arial" panose="020B0604020202020204" pitchFamily="34" charset="0"/>
              </a:rPr>
              <a:t>σκαστή πάσα</a:t>
            </a:r>
          </a:p>
          <a:p>
            <a:pPr marL="514350" indent="-514350">
              <a:buFont typeface="+mj-lt"/>
              <a:buAutoNum type="alphaLcParenR"/>
            </a:pPr>
            <a:r>
              <a:rPr lang="el-GR" sz="1800" b="0" i="0" dirty="0">
                <a:effectLst/>
                <a:latin typeface="Arial" panose="020B0604020202020204" pitchFamily="34" charset="0"/>
              </a:rPr>
              <a:t>πάσα πάνω από το κεφάλι με δύο χέρια </a:t>
            </a:r>
          </a:p>
          <a:p>
            <a:pPr marL="514350" indent="-514350">
              <a:buFont typeface="+mj-lt"/>
              <a:buAutoNum type="alphaLcParenR"/>
            </a:pPr>
            <a:r>
              <a:rPr lang="el-GR" sz="1800" b="0" i="0" dirty="0">
                <a:effectLst/>
                <a:latin typeface="Arial" panose="020B0604020202020204" pitchFamily="34" charset="0"/>
              </a:rPr>
              <a:t>μακρινή πάσα με το ένα χέρι</a:t>
            </a:r>
          </a:p>
          <a:p>
            <a:pPr marL="514350" indent="-514350">
              <a:buFont typeface="+mj-lt"/>
              <a:buAutoNum type="alphaLcParenR"/>
            </a:pPr>
            <a:r>
              <a:rPr lang="el-GR" sz="1800" b="0" i="0" dirty="0">
                <a:effectLst/>
                <a:latin typeface="Arial" panose="020B0604020202020204" pitchFamily="34" charset="0"/>
              </a:rPr>
              <a:t>πάσα στήθους</a:t>
            </a:r>
            <a:endParaRPr lang="en-US" sz="1800" dirty="0"/>
          </a:p>
        </p:txBody>
      </p:sp>
      <p:pic>
        <p:nvPicPr>
          <p:cNvPr id="7" name="Picture 6">
            <a:extLst>
              <a:ext uri="{FF2B5EF4-FFF2-40B4-BE49-F238E27FC236}">
                <a16:creationId xmlns:a16="http://schemas.microsoft.com/office/drawing/2014/main" id="{6A1ACE22-6037-4215-8EEB-4950BCE59FEE}"/>
              </a:ext>
            </a:extLst>
          </p:cNvPr>
          <p:cNvPicPr>
            <a:picLocks noChangeAspect="1"/>
          </p:cNvPicPr>
          <p:nvPr/>
        </p:nvPicPr>
        <p:blipFill>
          <a:blip r:embed="rId2"/>
          <a:stretch>
            <a:fillRect/>
          </a:stretch>
        </p:blipFill>
        <p:spPr>
          <a:xfrm>
            <a:off x="5686302" y="2666983"/>
            <a:ext cx="5856681" cy="2986908"/>
          </a:xfrm>
          <a:prstGeom prst="rect">
            <a:avLst/>
          </a:prstGeom>
        </p:spPr>
      </p:pic>
      <p:sp>
        <p:nvSpPr>
          <p:cNvPr id="8" name="TextBox 7">
            <a:extLst>
              <a:ext uri="{FF2B5EF4-FFF2-40B4-BE49-F238E27FC236}">
                <a16:creationId xmlns:a16="http://schemas.microsoft.com/office/drawing/2014/main" id="{9C486BD0-5331-4EA1-8D70-B2686BC5D44C}"/>
              </a:ext>
            </a:extLst>
          </p:cNvPr>
          <p:cNvSpPr txBox="1"/>
          <p:nvPr/>
        </p:nvSpPr>
        <p:spPr>
          <a:xfrm>
            <a:off x="965199" y="4950296"/>
            <a:ext cx="6096000" cy="1031051"/>
          </a:xfrm>
          <a:prstGeom prst="rect">
            <a:avLst/>
          </a:prstGeom>
          <a:noFill/>
        </p:spPr>
        <p:txBody>
          <a:bodyPr wrap="square">
            <a:spAutoFit/>
          </a:bodyPr>
          <a:lstStyle/>
          <a:p>
            <a:pPr>
              <a:spcAft>
                <a:spcPts val="600"/>
              </a:spcAft>
            </a:pPr>
            <a:r>
              <a:rPr lang="el-GR" sz="2800" b="1" u="sng" kern="1200" dirty="0">
                <a:solidFill>
                  <a:srgbClr val="FF0000"/>
                </a:solidFill>
                <a:latin typeface="+mj-lt"/>
                <a:ea typeface="+mj-ea"/>
                <a:cs typeface="+mj-cs"/>
              </a:rPr>
              <a:t>Απάντηση</a:t>
            </a:r>
            <a:r>
              <a:rPr lang="el-GR" sz="2800" b="1" kern="1200" dirty="0">
                <a:solidFill>
                  <a:srgbClr val="FF0000"/>
                </a:solidFill>
                <a:latin typeface="+mj-lt"/>
                <a:ea typeface="+mj-ea"/>
                <a:cs typeface="+mj-cs"/>
              </a:rPr>
              <a:t>: </a:t>
            </a:r>
            <a:endParaRPr lang="el-GR" sz="2800" b="1" dirty="0">
              <a:solidFill>
                <a:srgbClr val="FF0000"/>
              </a:solidFill>
              <a:latin typeface="+mj-lt"/>
              <a:ea typeface="+mj-ea"/>
              <a:cs typeface="+mj-cs"/>
            </a:endParaRPr>
          </a:p>
          <a:p>
            <a:pPr>
              <a:spcAft>
                <a:spcPts val="600"/>
              </a:spcAft>
            </a:pPr>
            <a:r>
              <a:rPr lang="el-GR" sz="2800" b="1" dirty="0">
                <a:solidFill>
                  <a:srgbClr val="FF0000"/>
                </a:solidFill>
                <a:latin typeface="+mj-lt"/>
                <a:ea typeface="+mj-ea"/>
                <a:cs typeface="+mj-cs"/>
              </a:rPr>
              <a:t>Πάσα στήθους</a:t>
            </a:r>
            <a:endParaRPr lang="en-US" sz="2800" b="1" dirty="0">
              <a:solidFill>
                <a:srgbClr val="FF0000"/>
              </a:solidFill>
              <a:latin typeface="+mj-lt"/>
              <a:ea typeface="+mj-ea"/>
              <a:cs typeface="+mj-cs"/>
            </a:endParaRPr>
          </a:p>
        </p:txBody>
      </p:sp>
    </p:spTree>
    <p:extLst>
      <p:ext uri="{BB962C8B-B14F-4D97-AF65-F5344CB8AC3E}">
        <p14:creationId xmlns:p14="http://schemas.microsoft.com/office/powerpoint/2010/main" val="337906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Widescreen</PresentationFormat>
  <Paragraphs>111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Bitter</vt:lpstr>
      <vt:lpstr>Calibri</vt:lpstr>
      <vt:lpstr>Calibri Light</vt:lpstr>
      <vt:lpstr>Comic sans</vt:lpstr>
      <vt:lpstr>Open Sans</vt:lpstr>
      <vt:lpstr>Roboto Condensed</vt:lpstr>
      <vt:lpstr>Office Theme</vt:lpstr>
      <vt:lpstr>#ΜένουμεΣπίτι  –  ΚΑΛΑΘΟΣΦΑΙΡΙΣΗ</vt:lpstr>
      <vt:lpstr>ΠροΘέρμανση</vt:lpstr>
      <vt:lpstr>Το Μπάσκετ</vt:lpstr>
      <vt:lpstr>Πιός είναι ο βασικός στόχος του Μπάσκετ;</vt:lpstr>
      <vt:lpstr>Τι είναι η Πάσα</vt:lpstr>
      <vt:lpstr> Είδη πάσας στην Καλαθοσφαίριση </vt:lpstr>
      <vt:lpstr>Τι είδους πάσα κάνει ο παίκτης του σκίτσου;</vt:lpstr>
      <vt:lpstr>Μακρινή πάσα με το ένα χέρι</vt:lpstr>
      <vt:lpstr>Τι είδους πάσα κάνει ο παίκτης του σκίτσου;</vt:lpstr>
      <vt:lpstr>Πάσα στήθους</vt:lpstr>
      <vt:lpstr>Τι είδους πάσα κάνει ο παίκτης του σκίτσου;</vt:lpstr>
      <vt:lpstr>Σκαστή Πάσα</vt:lpstr>
      <vt:lpstr>Τι είδους πάσα κάνει ο παίκτης του σκίτσου;</vt:lpstr>
      <vt:lpstr>Πάσα πάνω από το κεφάλι με δύο χέρια </vt:lpstr>
      <vt:lpstr>   Πιάσιμο της μπάλας</vt:lpstr>
      <vt:lpstr>Πιάσιμο της μπάλας</vt:lpstr>
      <vt:lpstr>Πιάσιμο της μπάλας</vt:lpstr>
      <vt:lpstr>Το μπάσιμο σουτ (Lay-Up)</vt:lpstr>
      <vt:lpstr>ΣΚΌΡΑΡΕ ΓΙΑ ΝΑ ΠΕΡΆΣΕΙΣ </vt:lpstr>
      <vt:lpstr>Να θυμάστε....</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#ΜένουμεΣπίτι  –  ΚΑΛΑΘΟΣΦΑΙΡΙΣΗ</dc:title>
  <dc:creator>Styliana Araouzou</dc:creator>
  <cp:lastModifiedBy>Styliana Araouzou</cp:lastModifiedBy>
  <cp:revision>1</cp:revision>
  <dcterms:created xsi:type="dcterms:W3CDTF">2021-01-26T14:50:48Z</dcterms:created>
  <dcterms:modified xsi:type="dcterms:W3CDTF">2021-01-27T08:02:01Z</dcterms:modified>
</cp:coreProperties>
</file>