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8" r:id="rId2"/>
    <p:sldId id="299" r:id="rId3"/>
    <p:sldId id="302" r:id="rId4"/>
    <p:sldId id="303" r:id="rId5"/>
    <p:sldId id="304" r:id="rId6"/>
    <p:sldId id="351" r:id="rId7"/>
    <p:sldId id="345" r:id="rId8"/>
    <p:sldId id="346" r:id="rId9"/>
    <p:sldId id="347" r:id="rId10"/>
    <p:sldId id="348" r:id="rId11"/>
    <p:sldId id="349" r:id="rId12"/>
    <p:sldId id="352" r:id="rId13"/>
    <p:sldId id="357" r:id="rId14"/>
    <p:sldId id="353" r:id="rId15"/>
    <p:sldId id="356" r:id="rId16"/>
    <p:sldId id="305" r:id="rId17"/>
    <p:sldId id="383" r:id="rId18"/>
    <p:sldId id="295" r:id="rId19"/>
    <p:sldId id="291" r:id="rId20"/>
    <p:sldId id="294" r:id="rId21"/>
    <p:sldId id="311" r:id="rId22"/>
    <p:sldId id="310" r:id="rId23"/>
    <p:sldId id="312" r:id="rId24"/>
    <p:sldId id="292" r:id="rId25"/>
    <p:sldId id="293" r:id="rId26"/>
    <p:sldId id="296" r:id="rId27"/>
    <p:sldId id="382" r:id="rId28"/>
    <p:sldId id="300" r:id="rId29"/>
    <p:sldId id="301" r:id="rId30"/>
    <p:sldId id="289" r:id="rId31"/>
    <p:sldId id="290" r:id="rId32"/>
    <p:sldId id="318" r:id="rId33"/>
    <p:sldId id="354" r:id="rId34"/>
    <p:sldId id="355" r:id="rId35"/>
    <p:sldId id="306" r:id="rId36"/>
    <p:sldId id="313" r:id="rId37"/>
    <p:sldId id="315" r:id="rId38"/>
    <p:sldId id="314" r:id="rId39"/>
    <p:sldId id="319" r:id="rId40"/>
    <p:sldId id="307" r:id="rId41"/>
    <p:sldId id="261" r:id="rId42"/>
    <p:sldId id="262" r:id="rId43"/>
    <p:sldId id="263" r:id="rId44"/>
    <p:sldId id="264" r:id="rId45"/>
    <p:sldId id="265" r:id="rId46"/>
    <p:sldId id="266" r:id="rId47"/>
    <p:sldId id="267" r:id="rId48"/>
    <p:sldId id="268" r:id="rId49"/>
    <p:sldId id="271" r:id="rId50"/>
    <p:sldId id="358" r:id="rId51"/>
    <p:sldId id="361" r:id="rId52"/>
    <p:sldId id="256" r:id="rId53"/>
    <p:sldId id="257" r:id="rId54"/>
    <p:sldId id="258" r:id="rId55"/>
    <p:sldId id="360" r:id="rId56"/>
    <p:sldId id="320" r:id="rId57"/>
    <p:sldId id="316" r:id="rId58"/>
    <p:sldId id="324" r:id="rId59"/>
    <p:sldId id="325" r:id="rId60"/>
    <p:sldId id="326" r:id="rId61"/>
    <p:sldId id="317" r:id="rId62"/>
    <p:sldId id="321" r:id="rId63"/>
    <p:sldId id="378" r:id="rId64"/>
    <p:sldId id="380" r:id="rId65"/>
    <p:sldId id="371" r:id="rId66"/>
    <p:sldId id="368" r:id="rId67"/>
    <p:sldId id="370" r:id="rId68"/>
    <p:sldId id="372" r:id="rId69"/>
    <p:sldId id="373" r:id="rId70"/>
    <p:sldId id="381" r:id="rId71"/>
    <p:sldId id="322" r:id="rId72"/>
    <p:sldId id="323" r:id="rId73"/>
    <p:sldId id="327" r:id="rId74"/>
    <p:sldId id="328" r:id="rId75"/>
    <p:sldId id="308" r:id="rId76"/>
    <p:sldId id="329" r:id="rId77"/>
    <p:sldId id="298" r:id="rId78"/>
    <p:sldId id="309" r:id="rId79"/>
    <p:sldId id="330" r:id="rId80"/>
    <p:sldId id="331" r:id="rId81"/>
    <p:sldId id="334" r:id="rId82"/>
    <p:sldId id="332" r:id="rId83"/>
    <p:sldId id="362" r:id="rId84"/>
    <p:sldId id="364" r:id="rId85"/>
    <p:sldId id="365" r:id="rId86"/>
    <p:sldId id="366" r:id="rId87"/>
    <p:sldId id="363" r:id="rId88"/>
    <p:sldId id="376" r:id="rId89"/>
    <p:sldId id="377" r:id="rId90"/>
    <p:sldId id="340" r:id="rId91"/>
    <p:sldId id="343"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E5D24-A2E8-4E2B-A5D7-EFB735381939}" type="doc">
      <dgm:prSet loTypeId="urn:microsoft.com/office/officeart/2008/layout/LinedList" loCatId="list" qsTypeId="urn:microsoft.com/office/officeart/2005/8/quickstyle/simple5" qsCatId="simple" csTypeId="urn:microsoft.com/office/officeart/2005/8/colors/accent6_2" csCatId="accent6" phldr="1"/>
      <dgm:spPr/>
      <dgm:t>
        <a:bodyPr/>
        <a:lstStyle/>
        <a:p>
          <a:endParaRPr lang="en-US"/>
        </a:p>
      </dgm:t>
    </dgm:pt>
    <dgm:pt modelId="{28E3CADC-6B5C-4374-A521-931EEE3001E4}">
      <dgm:prSet/>
      <dgm:spPr/>
      <dgm:t>
        <a:bodyPr/>
        <a:lstStyle/>
        <a:p>
          <a:r>
            <a:rPr lang="el-GR" b="1">
              <a:latin typeface="Segoe Script" panose="030B0504020000000003" pitchFamily="66" charset="0"/>
            </a:rPr>
            <a:t>Ανυπομονώ να δω τις εργασίες σου! Καλό Σαββατοκυρίακο! Θα τα πούμε ξανά τη Δευτέρα!!</a:t>
          </a:r>
          <a:endParaRPr lang="en-US" b="1">
            <a:latin typeface="Segoe Script" panose="030B0504020000000003" pitchFamily="66" charset="0"/>
          </a:endParaRPr>
        </a:p>
      </dgm:t>
    </dgm:pt>
    <dgm:pt modelId="{39F829FD-2B66-4F47-A3A8-C34E6E5EB937}" type="parTrans" cxnId="{D2D93E8E-F6A7-4482-AF99-32F4C5A682C4}">
      <dgm:prSet/>
      <dgm:spPr/>
      <dgm:t>
        <a:bodyPr/>
        <a:lstStyle/>
        <a:p>
          <a:endParaRPr lang="en-US"/>
        </a:p>
      </dgm:t>
    </dgm:pt>
    <dgm:pt modelId="{332D3913-66E4-4650-A9D3-121A75523409}" type="sibTrans" cxnId="{D2D93E8E-F6A7-4482-AF99-32F4C5A682C4}">
      <dgm:prSet/>
      <dgm:spPr/>
      <dgm:t>
        <a:bodyPr/>
        <a:lstStyle/>
        <a:p>
          <a:endParaRPr lang="en-US"/>
        </a:p>
      </dgm:t>
    </dgm:pt>
    <dgm:pt modelId="{484F3170-7D28-4AA1-BC3F-B961953B8526}">
      <dgm:prSet/>
      <dgm:spPr/>
      <dgm:t>
        <a:bodyPr/>
        <a:lstStyle/>
        <a:p>
          <a:r>
            <a:rPr lang="el-GR" b="1">
              <a:latin typeface="Segoe Script" panose="030B0504020000000003" pitchFamily="66" charset="0"/>
            </a:rPr>
            <a:t>Να προσέχεις, </a:t>
          </a:r>
          <a:endParaRPr lang="en-US" b="1">
            <a:latin typeface="Segoe Script" panose="030B0504020000000003" pitchFamily="66" charset="0"/>
          </a:endParaRPr>
        </a:p>
      </dgm:t>
    </dgm:pt>
    <dgm:pt modelId="{6A3A74CD-16F8-4417-A3DE-2B8041EAEA6E}" type="parTrans" cxnId="{4085EDDC-B397-4B59-815D-F0C6A86DB145}">
      <dgm:prSet/>
      <dgm:spPr/>
      <dgm:t>
        <a:bodyPr/>
        <a:lstStyle/>
        <a:p>
          <a:endParaRPr lang="en-US"/>
        </a:p>
      </dgm:t>
    </dgm:pt>
    <dgm:pt modelId="{FF4E0ABD-AE3D-41C4-B448-B58B3B18DB1D}" type="sibTrans" cxnId="{4085EDDC-B397-4B59-815D-F0C6A86DB145}">
      <dgm:prSet/>
      <dgm:spPr/>
      <dgm:t>
        <a:bodyPr/>
        <a:lstStyle/>
        <a:p>
          <a:endParaRPr lang="en-US"/>
        </a:p>
      </dgm:t>
    </dgm:pt>
    <dgm:pt modelId="{E2BA179E-5A1D-4BEF-92BC-1CE49A25F093}">
      <dgm:prSet/>
      <dgm:spPr/>
      <dgm:t>
        <a:bodyPr/>
        <a:lstStyle/>
        <a:p>
          <a:r>
            <a:rPr lang="el-GR" b="1">
              <a:latin typeface="Segoe Script" panose="030B0504020000000003" pitchFamily="66" charset="0"/>
            </a:rPr>
            <a:t>Η δασκάλα σου,</a:t>
          </a:r>
          <a:endParaRPr lang="en-US" b="1">
            <a:latin typeface="Segoe Script" panose="030B0504020000000003" pitchFamily="66" charset="0"/>
          </a:endParaRPr>
        </a:p>
      </dgm:t>
    </dgm:pt>
    <dgm:pt modelId="{A7D129AD-C038-4609-9DEF-68D6A589861E}" type="parTrans" cxnId="{302F19DF-0D94-45A6-A6DB-6522D774C36A}">
      <dgm:prSet/>
      <dgm:spPr/>
      <dgm:t>
        <a:bodyPr/>
        <a:lstStyle/>
        <a:p>
          <a:endParaRPr lang="en-US"/>
        </a:p>
      </dgm:t>
    </dgm:pt>
    <dgm:pt modelId="{18F4876E-0462-48CD-AD39-DF0B81A199A9}" type="sibTrans" cxnId="{302F19DF-0D94-45A6-A6DB-6522D774C36A}">
      <dgm:prSet/>
      <dgm:spPr/>
      <dgm:t>
        <a:bodyPr/>
        <a:lstStyle/>
        <a:p>
          <a:endParaRPr lang="en-US"/>
        </a:p>
      </dgm:t>
    </dgm:pt>
    <dgm:pt modelId="{5BC6F765-42C5-4E81-9BA0-F873D3B445EC}">
      <dgm:prSet/>
      <dgm:spPr/>
      <dgm:t>
        <a:bodyPr/>
        <a:lstStyle/>
        <a:p>
          <a:r>
            <a:rPr lang="el-GR" b="1">
              <a:latin typeface="Segoe Script" panose="030B0504020000000003" pitchFamily="66" charset="0"/>
            </a:rPr>
            <a:t>Μαρία</a:t>
          </a:r>
          <a:endParaRPr lang="en-US" b="1">
            <a:latin typeface="Segoe Script" panose="030B0504020000000003" pitchFamily="66" charset="0"/>
          </a:endParaRPr>
        </a:p>
      </dgm:t>
    </dgm:pt>
    <dgm:pt modelId="{88924698-60A2-4688-BB9C-90104AA351CC}" type="parTrans" cxnId="{85E5C901-22C5-4B20-82EE-49D87EAD3B90}">
      <dgm:prSet/>
      <dgm:spPr/>
      <dgm:t>
        <a:bodyPr/>
        <a:lstStyle/>
        <a:p>
          <a:endParaRPr lang="en-US"/>
        </a:p>
      </dgm:t>
    </dgm:pt>
    <dgm:pt modelId="{90CDEBE5-8390-42D6-AD33-ADCD5535A6AE}" type="sibTrans" cxnId="{85E5C901-22C5-4B20-82EE-49D87EAD3B90}">
      <dgm:prSet/>
      <dgm:spPr/>
      <dgm:t>
        <a:bodyPr/>
        <a:lstStyle/>
        <a:p>
          <a:endParaRPr lang="en-US"/>
        </a:p>
      </dgm:t>
    </dgm:pt>
    <dgm:pt modelId="{6BA3B38E-9940-43C3-A822-D71385325382}" type="pres">
      <dgm:prSet presAssocID="{C93E5D24-A2E8-4E2B-A5D7-EFB735381939}" presName="vert0" presStyleCnt="0">
        <dgm:presLayoutVars>
          <dgm:dir/>
          <dgm:animOne val="branch"/>
          <dgm:animLvl val="lvl"/>
        </dgm:presLayoutVars>
      </dgm:prSet>
      <dgm:spPr/>
    </dgm:pt>
    <dgm:pt modelId="{2A94D73B-102A-42B8-83F0-82BB65784A26}" type="pres">
      <dgm:prSet presAssocID="{28E3CADC-6B5C-4374-A521-931EEE3001E4}" presName="thickLine" presStyleLbl="alignNode1" presStyleIdx="0" presStyleCnt="4"/>
      <dgm:spPr/>
    </dgm:pt>
    <dgm:pt modelId="{9F8CF64A-30C5-4A55-BCE1-81DB0549042F}" type="pres">
      <dgm:prSet presAssocID="{28E3CADC-6B5C-4374-A521-931EEE3001E4}" presName="horz1" presStyleCnt="0"/>
      <dgm:spPr/>
    </dgm:pt>
    <dgm:pt modelId="{7B49FDB2-D137-4B89-BFCD-DA60EBF52C9A}" type="pres">
      <dgm:prSet presAssocID="{28E3CADC-6B5C-4374-A521-931EEE3001E4}" presName="tx1" presStyleLbl="revTx" presStyleIdx="0" presStyleCnt="4"/>
      <dgm:spPr/>
    </dgm:pt>
    <dgm:pt modelId="{6942ACB3-C622-40B6-AEBC-88F1C37CA75A}" type="pres">
      <dgm:prSet presAssocID="{28E3CADC-6B5C-4374-A521-931EEE3001E4}" presName="vert1" presStyleCnt="0"/>
      <dgm:spPr/>
    </dgm:pt>
    <dgm:pt modelId="{A104EF75-56D6-44C0-A09B-348C3C3A061D}" type="pres">
      <dgm:prSet presAssocID="{484F3170-7D28-4AA1-BC3F-B961953B8526}" presName="thickLine" presStyleLbl="alignNode1" presStyleIdx="1" presStyleCnt="4"/>
      <dgm:spPr/>
    </dgm:pt>
    <dgm:pt modelId="{BD899CFA-84B2-4677-BDD7-967D25D31A02}" type="pres">
      <dgm:prSet presAssocID="{484F3170-7D28-4AA1-BC3F-B961953B8526}" presName="horz1" presStyleCnt="0"/>
      <dgm:spPr/>
    </dgm:pt>
    <dgm:pt modelId="{6A86D752-0062-4BC3-BAA2-BCC423A3EE5D}" type="pres">
      <dgm:prSet presAssocID="{484F3170-7D28-4AA1-BC3F-B961953B8526}" presName="tx1" presStyleLbl="revTx" presStyleIdx="1" presStyleCnt="4"/>
      <dgm:spPr/>
    </dgm:pt>
    <dgm:pt modelId="{09DBE495-344A-4FB1-857F-EE07480380EB}" type="pres">
      <dgm:prSet presAssocID="{484F3170-7D28-4AA1-BC3F-B961953B8526}" presName="vert1" presStyleCnt="0"/>
      <dgm:spPr/>
    </dgm:pt>
    <dgm:pt modelId="{0A91A76F-2B97-4B4B-A9DD-691BDCBDCE0F}" type="pres">
      <dgm:prSet presAssocID="{E2BA179E-5A1D-4BEF-92BC-1CE49A25F093}" presName="thickLine" presStyleLbl="alignNode1" presStyleIdx="2" presStyleCnt="4"/>
      <dgm:spPr/>
    </dgm:pt>
    <dgm:pt modelId="{4BFB2CFA-0521-4BB2-9666-612587CF25F5}" type="pres">
      <dgm:prSet presAssocID="{E2BA179E-5A1D-4BEF-92BC-1CE49A25F093}" presName="horz1" presStyleCnt="0"/>
      <dgm:spPr/>
    </dgm:pt>
    <dgm:pt modelId="{09CBFD5C-E779-4EB1-AD63-A9AF1722C7F9}" type="pres">
      <dgm:prSet presAssocID="{E2BA179E-5A1D-4BEF-92BC-1CE49A25F093}" presName="tx1" presStyleLbl="revTx" presStyleIdx="2" presStyleCnt="4"/>
      <dgm:spPr/>
    </dgm:pt>
    <dgm:pt modelId="{B28B1D43-DF5C-4687-83D3-A75B32DD7FBD}" type="pres">
      <dgm:prSet presAssocID="{E2BA179E-5A1D-4BEF-92BC-1CE49A25F093}" presName="vert1" presStyleCnt="0"/>
      <dgm:spPr/>
    </dgm:pt>
    <dgm:pt modelId="{6B8C3237-E434-42C4-86F1-45EF41AD4D5D}" type="pres">
      <dgm:prSet presAssocID="{5BC6F765-42C5-4E81-9BA0-F873D3B445EC}" presName="thickLine" presStyleLbl="alignNode1" presStyleIdx="3" presStyleCnt="4"/>
      <dgm:spPr/>
    </dgm:pt>
    <dgm:pt modelId="{3A83E1C8-8188-4A59-9459-BE48FAC66923}" type="pres">
      <dgm:prSet presAssocID="{5BC6F765-42C5-4E81-9BA0-F873D3B445EC}" presName="horz1" presStyleCnt="0"/>
      <dgm:spPr/>
    </dgm:pt>
    <dgm:pt modelId="{92642345-851E-4C03-A134-F984847811F6}" type="pres">
      <dgm:prSet presAssocID="{5BC6F765-42C5-4E81-9BA0-F873D3B445EC}" presName="tx1" presStyleLbl="revTx" presStyleIdx="3" presStyleCnt="4"/>
      <dgm:spPr/>
    </dgm:pt>
    <dgm:pt modelId="{7D069E3B-5F38-4CD3-9FA3-3DA2B803B8F5}" type="pres">
      <dgm:prSet presAssocID="{5BC6F765-42C5-4E81-9BA0-F873D3B445EC}" presName="vert1" presStyleCnt="0"/>
      <dgm:spPr/>
    </dgm:pt>
  </dgm:ptLst>
  <dgm:cxnLst>
    <dgm:cxn modelId="{85E5C901-22C5-4B20-82EE-49D87EAD3B90}" srcId="{C93E5D24-A2E8-4E2B-A5D7-EFB735381939}" destId="{5BC6F765-42C5-4E81-9BA0-F873D3B445EC}" srcOrd="3" destOrd="0" parTransId="{88924698-60A2-4688-BB9C-90104AA351CC}" sibTransId="{90CDEBE5-8390-42D6-AD33-ADCD5535A6AE}"/>
    <dgm:cxn modelId="{D2D93E8E-F6A7-4482-AF99-32F4C5A682C4}" srcId="{C93E5D24-A2E8-4E2B-A5D7-EFB735381939}" destId="{28E3CADC-6B5C-4374-A521-931EEE3001E4}" srcOrd="0" destOrd="0" parTransId="{39F829FD-2B66-4F47-A3A8-C34E6E5EB937}" sibTransId="{332D3913-66E4-4650-A9D3-121A75523409}"/>
    <dgm:cxn modelId="{857D0993-440E-4185-B3F4-1595CE46D23F}" type="presOf" srcId="{28E3CADC-6B5C-4374-A521-931EEE3001E4}" destId="{7B49FDB2-D137-4B89-BFCD-DA60EBF52C9A}" srcOrd="0" destOrd="0" presId="urn:microsoft.com/office/officeart/2008/layout/LinedList"/>
    <dgm:cxn modelId="{724678AF-7344-4FBC-A21F-D09EED55F52A}" type="presOf" srcId="{484F3170-7D28-4AA1-BC3F-B961953B8526}" destId="{6A86D752-0062-4BC3-BAA2-BCC423A3EE5D}" srcOrd="0" destOrd="0" presId="urn:microsoft.com/office/officeart/2008/layout/LinedList"/>
    <dgm:cxn modelId="{8EACDDB6-E891-43EC-859F-968AF6A41BEF}" type="presOf" srcId="{5BC6F765-42C5-4E81-9BA0-F873D3B445EC}" destId="{92642345-851E-4C03-A134-F984847811F6}" srcOrd="0" destOrd="0" presId="urn:microsoft.com/office/officeart/2008/layout/LinedList"/>
    <dgm:cxn modelId="{27072ECE-6B34-4A7F-88D2-539469A657E0}" type="presOf" srcId="{E2BA179E-5A1D-4BEF-92BC-1CE49A25F093}" destId="{09CBFD5C-E779-4EB1-AD63-A9AF1722C7F9}" srcOrd="0" destOrd="0" presId="urn:microsoft.com/office/officeart/2008/layout/LinedList"/>
    <dgm:cxn modelId="{4085EDDC-B397-4B59-815D-F0C6A86DB145}" srcId="{C93E5D24-A2E8-4E2B-A5D7-EFB735381939}" destId="{484F3170-7D28-4AA1-BC3F-B961953B8526}" srcOrd="1" destOrd="0" parTransId="{6A3A74CD-16F8-4417-A3DE-2B8041EAEA6E}" sibTransId="{FF4E0ABD-AE3D-41C4-B448-B58B3B18DB1D}"/>
    <dgm:cxn modelId="{302F19DF-0D94-45A6-A6DB-6522D774C36A}" srcId="{C93E5D24-A2E8-4E2B-A5D7-EFB735381939}" destId="{E2BA179E-5A1D-4BEF-92BC-1CE49A25F093}" srcOrd="2" destOrd="0" parTransId="{A7D129AD-C038-4609-9DEF-68D6A589861E}" sibTransId="{18F4876E-0462-48CD-AD39-DF0B81A199A9}"/>
    <dgm:cxn modelId="{75C420F0-4818-475E-A234-7C5593C99FA3}" type="presOf" srcId="{C93E5D24-A2E8-4E2B-A5D7-EFB735381939}" destId="{6BA3B38E-9940-43C3-A822-D71385325382}" srcOrd="0" destOrd="0" presId="urn:microsoft.com/office/officeart/2008/layout/LinedList"/>
    <dgm:cxn modelId="{8BF7E7DF-C29E-4753-9622-3584CD2B06A7}" type="presParOf" srcId="{6BA3B38E-9940-43C3-A822-D71385325382}" destId="{2A94D73B-102A-42B8-83F0-82BB65784A26}" srcOrd="0" destOrd="0" presId="urn:microsoft.com/office/officeart/2008/layout/LinedList"/>
    <dgm:cxn modelId="{0E37EE5F-B05D-4EB3-8236-B49CD9B58CD0}" type="presParOf" srcId="{6BA3B38E-9940-43C3-A822-D71385325382}" destId="{9F8CF64A-30C5-4A55-BCE1-81DB0549042F}" srcOrd="1" destOrd="0" presId="urn:microsoft.com/office/officeart/2008/layout/LinedList"/>
    <dgm:cxn modelId="{AEF90E0B-34B0-4E77-89DE-2D594E31254B}" type="presParOf" srcId="{9F8CF64A-30C5-4A55-BCE1-81DB0549042F}" destId="{7B49FDB2-D137-4B89-BFCD-DA60EBF52C9A}" srcOrd="0" destOrd="0" presId="urn:microsoft.com/office/officeart/2008/layout/LinedList"/>
    <dgm:cxn modelId="{B2DD1DD4-723D-4EC1-B4B0-18BA9E009F77}" type="presParOf" srcId="{9F8CF64A-30C5-4A55-BCE1-81DB0549042F}" destId="{6942ACB3-C622-40B6-AEBC-88F1C37CA75A}" srcOrd="1" destOrd="0" presId="urn:microsoft.com/office/officeart/2008/layout/LinedList"/>
    <dgm:cxn modelId="{AA869F12-9438-41D2-855F-A142649CA5BB}" type="presParOf" srcId="{6BA3B38E-9940-43C3-A822-D71385325382}" destId="{A104EF75-56D6-44C0-A09B-348C3C3A061D}" srcOrd="2" destOrd="0" presId="urn:microsoft.com/office/officeart/2008/layout/LinedList"/>
    <dgm:cxn modelId="{C5719398-B9CB-43C8-89C5-AD53D69A79D4}" type="presParOf" srcId="{6BA3B38E-9940-43C3-A822-D71385325382}" destId="{BD899CFA-84B2-4677-BDD7-967D25D31A02}" srcOrd="3" destOrd="0" presId="urn:microsoft.com/office/officeart/2008/layout/LinedList"/>
    <dgm:cxn modelId="{B14FE17C-0679-4C57-A0B8-E537B7840489}" type="presParOf" srcId="{BD899CFA-84B2-4677-BDD7-967D25D31A02}" destId="{6A86D752-0062-4BC3-BAA2-BCC423A3EE5D}" srcOrd="0" destOrd="0" presId="urn:microsoft.com/office/officeart/2008/layout/LinedList"/>
    <dgm:cxn modelId="{FACFB753-3636-4A9F-A02A-F501E54A71CB}" type="presParOf" srcId="{BD899CFA-84B2-4677-BDD7-967D25D31A02}" destId="{09DBE495-344A-4FB1-857F-EE07480380EB}" srcOrd="1" destOrd="0" presId="urn:microsoft.com/office/officeart/2008/layout/LinedList"/>
    <dgm:cxn modelId="{67FAFA0C-9FE5-4DDD-AAAC-7FEC94449A5B}" type="presParOf" srcId="{6BA3B38E-9940-43C3-A822-D71385325382}" destId="{0A91A76F-2B97-4B4B-A9DD-691BDCBDCE0F}" srcOrd="4" destOrd="0" presId="urn:microsoft.com/office/officeart/2008/layout/LinedList"/>
    <dgm:cxn modelId="{880D3878-D413-4EEB-89D2-3E9679F61A2E}" type="presParOf" srcId="{6BA3B38E-9940-43C3-A822-D71385325382}" destId="{4BFB2CFA-0521-4BB2-9666-612587CF25F5}" srcOrd="5" destOrd="0" presId="urn:microsoft.com/office/officeart/2008/layout/LinedList"/>
    <dgm:cxn modelId="{38BB320D-6780-412B-806F-A56D08EB5848}" type="presParOf" srcId="{4BFB2CFA-0521-4BB2-9666-612587CF25F5}" destId="{09CBFD5C-E779-4EB1-AD63-A9AF1722C7F9}" srcOrd="0" destOrd="0" presId="urn:microsoft.com/office/officeart/2008/layout/LinedList"/>
    <dgm:cxn modelId="{9D8E74E6-C0F6-4529-A17C-1E52D39DE608}" type="presParOf" srcId="{4BFB2CFA-0521-4BB2-9666-612587CF25F5}" destId="{B28B1D43-DF5C-4687-83D3-A75B32DD7FBD}" srcOrd="1" destOrd="0" presId="urn:microsoft.com/office/officeart/2008/layout/LinedList"/>
    <dgm:cxn modelId="{BCB26A01-49D8-4986-B15C-56300E9555F6}" type="presParOf" srcId="{6BA3B38E-9940-43C3-A822-D71385325382}" destId="{6B8C3237-E434-42C4-86F1-45EF41AD4D5D}" srcOrd="6" destOrd="0" presId="urn:microsoft.com/office/officeart/2008/layout/LinedList"/>
    <dgm:cxn modelId="{6224B499-F480-426C-895B-998EC51EA85B}" type="presParOf" srcId="{6BA3B38E-9940-43C3-A822-D71385325382}" destId="{3A83E1C8-8188-4A59-9459-BE48FAC66923}" srcOrd="7" destOrd="0" presId="urn:microsoft.com/office/officeart/2008/layout/LinedList"/>
    <dgm:cxn modelId="{CCA4DE80-3FAA-4495-88E2-C592B4E2CA9F}" type="presParOf" srcId="{3A83E1C8-8188-4A59-9459-BE48FAC66923}" destId="{92642345-851E-4C03-A134-F984847811F6}" srcOrd="0" destOrd="0" presId="urn:microsoft.com/office/officeart/2008/layout/LinedList"/>
    <dgm:cxn modelId="{B5184F6B-7A4B-4440-97F3-7C82894C911C}" type="presParOf" srcId="{3A83E1C8-8188-4A59-9459-BE48FAC66923}" destId="{7D069E3B-5F38-4CD3-9FA3-3DA2B803B8F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4D73B-102A-42B8-83F0-82BB65784A26}">
      <dsp:nvSpPr>
        <dsp:cNvPr id="0" name=""/>
        <dsp:cNvSpPr/>
      </dsp:nvSpPr>
      <dsp:spPr>
        <a:xfrm>
          <a:off x="0" y="0"/>
          <a:ext cx="3851122"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7B49FDB2-D137-4B89-BFCD-DA60EBF52C9A}">
      <dsp:nvSpPr>
        <dsp:cNvPr id="0" name=""/>
        <dsp:cNvSpPr/>
      </dsp:nvSpPr>
      <dsp:spPr>
        <a:xfrm>
          <a:off x="0" y="0"/>
          <a:ext cx="3851122" cy="97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l-GR" sz="1500" b="1" kern="1200">
              <a:latin typeface="Segoe Script" panose="030B0504020000000003" pitchFamily="66" charset="0"/>
            </a:rPr>
            <a:t>Ανυπομονώ να δω τις εργασίες σου! Καλό Σαββατοκυρίακο! Θα τα πούμε ξανά τη Δευτέρα!!</a:t>
          </a:r>
          <a:endParaRPr lang="en-US" sz="1500" b="1" kern="1200">
            <a:latin typeface="Segoe Script" panose="030B0504020000000003" pitchFamily="66" charset="0"/>
          </a:endParaRPr>
        </a:p>
      </dsp:txBody>
      <dsp:txXfrm>
        <a:off x="0" y="0"/>
        <a:ext cx="3851122" cy="970193"/>
      </dsp:txXfrm>
    </dsp:sp>
    <dsp:sp modelId="{A104EF75-56D6-44C0-A09B-348C3C3A061D}">
      <dsp:nvSpPr>
        <dsp:cNvPr id="0" name=""/>
        <dsp:cNvSpPr/>
      </dsp:nvSpPr>
      <dsp:spPr>
        <a:xfrm>
          <a:off x="0" y="970193"/>
          <a:ext cx="3851122"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6A86D752-0062-4BC3-BAA2-BCC423A3EE5D}">
      <dsp:nvSpPr>
        <dsp:cNvPr id="0" name=""/>
        <dsp:cNvSpPr/>
      </dsp:nvSpPr>
      <dsp:spPr>
        <a:xfrm>
          <a:off x="0" y="970193"/>
          <a:ext cx="3851122" cy="97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l-GR" sz="1500" b="1" kern="1200">
              <a:latin typeface="Segoe Script" panose="030B0504020000000003" pitchFamily="66" charset="0"/>
            </a:rPr>
            <a:t>Να προσέχεις, </a:t>
          </a:r>
          <a:endParaRPr lang="en-US" sz="1500" b="1" kern="1200">
            <a:latin typeface="Segoe Script" panose="030B0504020000000003" pitchFamily="66" charset="0"/>
          </a:endParaRPr>
        </a:p>
      </dsp:txBody>
      <dsp:txXfrm>
        <a:off x="0" y="970193"/>
        <a:ext cx="3851122" cy="970193"/>
      </dsp:txXfrm>
    </dsp:sp>
    <dsp:sp modelId="{0A91A76F-2B97-4B4B-A9DD-691BDCBDCE0F}">
      <dsp:nvSpPr>
        <dsp:cNvPr id="0" name=""/>
        <dsp:cNvSpPr/>
      </dsp:nvSpPr>
      <dsp:spPr>
        <a:xfrm>
          <a:off x="0" y="1940386"/>
          <a:ext cx="3851122"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09CBFD5C-E779-4EB1-AD63-A9AF1722C7F9}">
      <dsp:nvSpPr>
        <dsp:cNvPr id="0" name=""/>
        <dsp:cNvSpPr/>
      </dsp:nvSpPr>
      <dsp:spPr>
        <a:xfrm>
          <a:off x="0" y="1940386"/>
          <a:ext cx="3851122" cy="97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l-GR" sz="1500" b="1" kern="1200">
              <a:latin typeface="Segoe Script" panose="030B0504020000000003" pitchFamily="66" charset="0"/>
            </a:rPr>
            <a:t>Η δασκάλα σου,</a:t>
          </a:r>
          <a:endParaRPr lang="en-US" sz="1500" b="1" kern="1200">
            <a:latin typeface="Segoe Script" panose="030B0504020000000003" pitchFamily="66" charset="0"/>
          </a:endParaRPr>
        </a:p>
      </dsp:txBody>
      <dsp:txXfrm>
        <a:off x="0" y="1940386"/>
        <a:ext cx="3851122" cy="970193"/>
      </dsp:txXfrm>
    </dsp:sp>
    <dsp:sp modelId="{6B8C3237-E434-42C4-86F1-45EF41AD4D5D}">
      <dsp:nvSpPr>
        <dsp:cNvPr id="0" name=""/>
        <dsp:cNvSpPr/>
      </dsp:nvSpPr>
      <dsp:spPr>
        <a:xfrm>
          <a:off x="0" y="2910579"/>
          <a:ext cx="3851122"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92642345-851E-4C03-A134-F984847811F6}">
      <dsp:nvSpPr>
        <dsp:cNvPr id="0" name=""/>
        <dsp:cNvSpPr/>
      </dsp:nvSpPr>
      <dsp:spPr>
        <a:xfrm>
          <a:off x="0" y="2910579"/>
          <a:ext cx="3851122" cy="97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l-GR" sz="1500" b="1" kern="1200">
              <a:latin typeface="Segoe Script" panose="030B0504020000000003" pitchFamily="66" charset="0"/>
            </a:rPr>
            <a:t>Μαρία</a:t>
          </a:r>
          <a:endParaRPr lang="en-US" sz="1500" b="1" kern="1200">
            <a:latin typeface="Segoe Script" panose="030B0504020000000003" pitchFamily="66" charset="0"/>
          </a:endParaRPr>
        </a:p>
      </dsp:txBody>
      <dsp:txXfrm>
        <a:off x="0" y="2910579"/>
        <a:ext cx="3851122" cy="9701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2A54C80-263E-416B-A8E0-580EDEADCBDC}"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1/15/2021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SJpIiFeEES8"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RxOMEHMOo8s"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hwTwt4oIW3U"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3qUiYWF36WY"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HcEOyDnUNWk&amp;t=55s"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bcNjlqUdANU" TargetMode="Externa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intaxi.com/"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www.youtube.com/watch?v=sUzNTNs34xY" TargetMode="External"/><Relationship Id="rId5" Type="http://schemas.openxmlformats.org/officeDocument/2006/relationships/image" Target="../media/image38.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pZdn4dp-Dww"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users.sch.gr/sjolltak/moodledata/ataksi/miaparastasi_epanalipsi/story_html5.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emf"/><Relationship Id="rId7" Type="http://schemas.openxmlformats.org/officeDocument/2006/relationships/image" Target="../media/image74.png"/><Relationship Id="rId2"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3.pn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emf"/><Relationship Id="rId7" Type="http://schemas.openxmlformats.org/officeDocument/2006/relationships/image" Target="../media/image74.png"/><Relationship Id="rId2"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3.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85.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92.jpeg"/><Relationship Id="rId4" Type="http://schemas.openxmlformats.org/officeDocument/2006/relationships/image" Target="../media/image91.png"/></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Εικόνα 4">
            <a:extLst>
              <a:ext uri="{FF2B5EF4-FFF2-40B4-BE49-F238E27FC236}">
                <a16:creationId xmlns:a16="http://schemas.microsoft.com/office/drawing/2014/main" id="{293AF3F8-C8BB-4F70-901C-DFAF65E1D859}"/>
              </a:ext>
            </a:extLst>
          </p:cNvPr>
          <p:cNvPicPr>
            <a:picLocks noChangeAspect="1"/>
          </p:cNvPicPr>
          <p:nvPr/>
        </p:nvPicPr>
        <p:blipFill rotWithShape="1">
          <a:blip r:embed="rId2"/>
          <a:srcRect l="363" r="553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Τίτλος 1">
            <a:extLst>
              <a:ext uri="{FF2B5EF4-FFF2-40B4-BE49-F238E27FC236}">
                <a16:creationId xmlns:a16="http://schemas.microsoft.com/office/drawing/2014/main" id="{64B32383-AA86-4D5E-ADDE-E338286A7023}"/>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3800" b="1" dirty="0">
                <a:solidFill>
                  <a:schemeClr val="tx1"/>
                </a:solidFill>
              </a:rPr>
              <a:t>ΕΡΓΑΣΙΕΣ ΓΙΑ ΤΗΝ ΠΕΡΙΟΔΟ: </a:t>
            </a:r>
            <a:br>
              <a:rPr lang="en-US" sz="3800" b="1" dirty="0">
                <a:solidFill>
                  <a:schemeClr val="tx1"/>
                </a:solidFill>
              </a:rPr>
            </a:br>
            <a:r>
              <a:rPr lang="en-US" sz="3800" b="1" dirty="0">
                <a:solidFill>
                  <a:schemeClr val="tx1"/>
                </a:solidFill>
              </a:rPr>
              <a:t>1</a:t>
            </a:r>
            <a:r>
              <a:rPr lang="el-GR" sz="3800" b="1" dirty="0">
                <a:solidFill>
                  <a:schemeClr val="tx1"/>
                </a:solidFill>
              </a:rPr>
              <a:t>8</a:t>
            </a:r>
            <a:r>
              <a:rPr lang="en-US" sz="3800" b="1" dirty="0">
                <a:solidFill>
                  <a:schemeClr val="tx1"/>
                </a:solidFill>
              </a:rPr>
              <a:t>/1/2021-</a:t>
            </a:r>
            <a:r>
              <a:rPr lang="el-GR" sz="3800" b="1" dirty="0">
                <a:solidFill>
                  <a:schemeClr val="tx1"/>
                </a:solidFill>
              </a:rPr>
              <a:t>22</a:t>
            </a:r>
            <a:r>
              <a:rPr lang="en-US" sz="3800" b="1" dirty="0">
                <a:solidFill>
                  <a:schemeClr val="tx1"/>
                </a:solidFill>
              </a:rPr>
              <a:t>/1/2021</a:t>
            </a:r>
          </a:p>
        </p:txBody>
      </p:sp>
    </p:spTree>
    <p:extLst>
      <p:ext uri="{BB962C8B-B14F-4D97-AF65-F5344CB8AC3E}">
        <p14:creationId xmlns:p14="http://schemas.microsoft.com/office/powerpoint/2010/main" val="1345047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2" name="Group 70">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050" name="Picture 2" descr="Τα ζευγαράκια του 7 | Σχολικές δράσεις">
            <a:extLst>
              <a:ext uri="{FF2B5EF4-FFF2-40B4-BE49-F238E27FC236}">
                <a16:creationId xmlns:a16="http://schemas.microsoft.com/office/drawing/2014/main" id="{FA222FF5-9D76-49DE-8C99-6E8DFD47A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3" t="9091" r="15554" b="3"/>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F5051B52-7226-44AA-A7A7-336F6A4E6176}"/>
              </a:ext>
            </a:extLst>
          </p:cNvPr>
          <p:cNvSpPr>
            <a:spLocks noGrp="1"/>
          </p:cNvSpPr>
          <p:nvPr>
            <p:ph type="title"/>
          </p:nvPr>
        </p:nvSpPr>
        <p:spPr>
          <a:xfrm>
            <a:off x="4572906" y="4597671"/>
            <a:ext cx="6970871" cy="1856273"/>
          </a:xfrm>
        </p:spPr>
        <p:txBody>
          <a:bodyPr vert="horz" lIns="91440" tIns="45720" rIns="91440" bIns="45720" rtlCol="0" anchor="b">
            <a:noAutofit/>
          </a:bodyPr>
          <a:lstStyle/>
          <a:p>
            <a:pPr algn="ctr">
              <a:lnSpc>
                <a:spcPct val="90000"/>
              </a:lnSpc>
            </a:pPr>
            <a:r>
              <a:rPr lang="en-US" b="1" dirty="0" err="1">
                <a:solidFill>
                  <a:schemeClr val="tx1"/>
                </a:solidFill>
                <a:latin typeface="Segoe Script" panose="030B0504020000000003" pitchFamily="66" charset="0"/>
              </a:rPr>
              <a:t>Πάρε</a:t>
            </a:r>
            <a:r>
              <a:rPr lang="en-US" b="1" dirty="0">
                <a:solidFill>
                  <a:schemeClr val="tx1"/>
                </a:solidFill>
                <a:latin typeface="Segoe Script" panose="030B0504020000000003" pitchFamily="66" charset="0"/>
              </a:rPr>
              <a:t> </a:t>
            </a:r>
            <a:r>
              <a:rPr lang="en-US" b="1" dirty="0" err="1">
                <a:solidFill>
                  <a:schemeClr val="tx1"/>
                </a:solidFill>
                <a:latin typeface="Segoe Script" panose="030B0504020000000003" pitchFamily="66" charset="0"/>
              </a:rPr>
              <a:t>τώρ</a:t>
            </a:r>
            <a:r>
              <a:rPr lang="en-US" b="1" dirty="0">
                <a:solidFill>
                  <a:schemeClr val="tx1"/>
                </a:solidFill>
                <a:latin typeface="Segoe Script" panose="030B0504020000000003" pitchFamily="66" charset="0"/>
              </a:rPr>
              <a:t>α 7 αντικείμενα, ό,τι έχεις στο σπίτι (καλαμάκια, αυτοκινητάκια, κουμπιά) και μοίρασέ τα στα δυο παιδιά με όποιο τρόπο θέλεις.</a:t>
            </a:r>
            <a:br>
              <a:rPr lang="en-US" b="1" dirty="0">
                <a:solidFill>
                  <a:schemeClr val="tx1"/>
                </a:solidFill>
                <a:latin typeface="Segoe Script" panose="030B0504020000000003" pitchFamily="66" charset="0"/>
              </a:rPr>
            </a:br>
            <a:r>
              <a:rPr lang="en-US" b="1" dirty="0" err="1">
                <a:solidFill>
                  <a:schemeClr val="tx1"/>
                </a:solidFill>
                <a:latin typeface="Segoe Script" panose="030B0504020000000003" pitchFamily="66" charset="0"/>
              </a:rPr>
              <a:t>Γι</a:t>
            </a:r>
            <a:r>
              <a:rPr lang="en-US" b="1" dirty="0">
                <a:solidFill>
                  <a:schemeClr val="tx1"/>
                </a:solidFill>
                <a:latin typeface="Segoe Script" panose="030B0504020000000003" pitchFamily="66" charset="0"/>
              </a:rPr>
              <a:t>α να δούμε τα κατάφερες;</a:t>
            </a:r>
            <a:br>
              <a:rPr lang="en-US" b="1" dirty="0">
                <a:solidFill>
                  <a:schemeClr val="tx1"/>
                </a:solidFill>
                <a:latin typeface="Segoe Script" panose="030B0504020000000003" pitchFamily="66" charset="0"/>
              </a:rPr>
            </a:br>
            <a:r>
              <a:rPr lang="en-US" b="1" dirty="0">
                <a:solidFill>
                  <a:schemeClr val="tx1"/>
                </a:solidFill>
                <a:latin typeface="Segoe Script" panose="030B0504020000000003" pitchFamily="66" charset="0"/>
              </a:rPr>
              <a:t>Γράψε όλους τους τρόπους στο καινούριο τετράδιό σου. </a:t>
            </a:r>
            <a:br>
              <a:rPr lang="en-US" sz="4400" b="1" dirty="0">
                <a:solidFill>
                  <a:schemeClr val="tx1"/>
                </a:solidFill>
                <a:latin typeface="Segoe Script" panose="030B0504020000000003" pitchFamily="66" charset="0"/>
              </a:rPr>
            </a:br>
            <a:endParaRPr lang="en-US" sz="4400" b="1" dirty="0">
              <a:solidFill>
                <a:schemeClr val="tx1"/>
              </a:solidFill>
              <a:latin typeface="Segoe Script" panose="030B0504020000000003" pitchFamily="66" charset="0"/>
            </a:endParaRPr>
          </a:p>
        </p:txBody>
      </p:sp>
    </p:spTree>
    <p:extLst>
      <p:ext uri="{BB962C8B-B14F-4D97-AF65-F5344CB8AC3E}">
        <p14:creationId xmlns:p14="http://schemas.microsoft.com/office/powerpoint/2010/main" val="2284135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C7EC7E-CFD0-4604-9447-70F7B419AAC7}"/>
              </a:ext>
            </a:extLst>
          </p:cNvPr>
          <p:cNvSpPr>
            <a:spLocks noGrp="1"/>
          </p:cNvSpPr>
          <p:nvPr>
            <p:ph type="title"/>
          </p:nvPr>
        </p:nvSpPr>
        <p:spPr>
          <a:xfrm>
            <a:off x="5621139" y="419894"/>
            <a:ext cx="5576743" cy="1320800"/>
          </a:xfrm>
        </p:spPr>
        <p:txBody>
          <a:bodyPr>
            <a:noAutofit/>
          </a:bodyPr>
          <a:lstStyle/>
          <a:p>
            <a:pPr>
              <a:lnSpc>
                <a:spcPct val="90000"/>
              </a:lnSpc>
            </a:pPr>
            <a:r>
              <a:rPr lang="el-GR" sz="2800" b="1" dirty="0">
                <a:solidFill>
                  <a:schemeClr val="tx1"/>
                </a:solidFill>
                <a:latin typeface="Segoe Script" panose="030B0504020000000003" pitchFamily="66" charset="0"/>
              </a:rPr>
              <a:t>Αν ερχόταν ακόμη ένα παιδάκι, με πόσους τρόπους  θα παίρνατε τα αντικείμενα και θα φτιάχνατε το </a:t>
            </a:r>
            <a:r>
              <a:rPr lang="en-US" sz="2800" b="1" dirty="0">
                <a:solidFill>
                  <a:schemeClr val="tx1"/>
                </a:solidFill>
                <a:latin typeface="Segoe Script" panose="030B0504020000000003" pitchFamily="66" charset="0"/>
              </a:rPr>
              <a:t>7</a:t>
            </a:r>
            <a:r>
              <a:rPr lang="el-GR" sz="2800" b="1" dirty="0">
                <a:solidFill>
                  <a:schemeClr val="tx1"/>
                </a:solidFill>
                <a:latin typeface="Segoe Script" panose="030B0504020000000003" pitchFamily="66" charset="0"/>
              </a:rPr>
              <a:t>; Ας δούμε μερικά παραδείγματα…</a:t>
            </a:r>
          </a:p>
        </p:txBody>
      </p:sp>
      <p:sp>
        <p:nvSpPr>
          <p:cNvPr id="3" name="Θέση περιεχομένου 2">
            <a:extLst>
              <a:ext uri="{FF2B5EF4-FFF2-40B4-BE49-F238E27FC236}">
                <a16:creationId xmlns:a16="http://schemas.microsoft.com/office/drawing/2014/main" id="{94611F2E-A157-4062-BCC3-5E4B6F468AA7}"/>
              </a:ext>
            </a:extLst>
          </p:cNvPr>
          <p:cNvSpPr>
            <a:spLocks noGrp="1"/>
          </p:cNvSpPr>
          <p:nvPr>
            <p:ph idx="1"/>
          </p:nvPr>
        </p:nvSpPr>
        <p:spPr>
          <a:xfrm>
            <a:off x="5793544" y="3029174"/>
            <a:ext cx="4064439" cy="1933596"/>
          </a:xfrm>
        </p:spPr>
        <p:txBody>
          <a:bodyPr>
            <a:noAutofit/>
          </a:bodyPr>
          <a:lstStyle/>
          <a:p>
            <a:pPr marL="0" indent="0">
              <a:buNone/>
            </a:pPr>
            <a:r>
              <a:rPr lang="en-US" sz="6000" b="1" dirty="0"/>
              <a:t>2+</a:t>
            </a:r>
            <a:r>
              <a:rPr lang="el-GR" sz="6000" b="1" dirty="0"/>
              <a:t>2+</a:t>
            </a:r>
            <a:r>
              <a:rPr lang="en-US" sz="6000" b="1" dirty="0"/>
              <a:t>3</a:t>
            </a:r>
            <a:r>
              <a:rPr lang="el-GR" sz="6000" b="1" dirty="0"/>
              <a:t>=</a:t>
            </a:r>
            <a:r>
              <a:rPr lang="en-US" sz="6000" b="1" dirty="0"/>
              <a:t>7</a:t>
            </a:r>
            <a:endParaRPr lang="el-GR" sz="6000" b="1" dirty="0"/>
          </a:p>
          <a:p>
            <a:pPr marL="0" indent="0">
              <a:buNone/>
            </a:pPr>
            <a:r>
              <a:rPr lang="el-GR" sz="6000" b="1" dirty="0"/>
              <a:t>3+1+</a:t>
            </a:r>
            <a:r>
              <a:rPr lang="en-US" sz="6000" b="1" dirty="0"/>
              <a:t>3</a:t>
            </a:r>
            <a:r>
              <a:rPr lang="el-GR" sz="6000" b="1" dirty="0"/>
              <a:t>=</a:t>
            </a:r>
            <a:r>
              <a:rPr lang="en-US" sz="6000" b="1" dirty="0"/>
              <a:t>7</a:t>
            </a:r>
            <a:endParaRPr lang="el-GR" sz="6000" b="1" dirty="0"/>
          </a:p>
          <a:p>
            <a:pPr marL="0" indent="0">
              <a:buNone/>
            </a:pPr>
            <a:r>
              <a:rPr lang="en-US" sz="6000" b="1" dirty="0"/>
              <a:t>2</a:t>
            </a:r>
            <a:r>
              <a:rPr lang="el-GR" sz="6000" b="1" dirty="0"/>
              <a:t>+1+4=</a:t>
            </a:r>
            <a:r>
              <a:rPr lang="en-US" sz="6000" b="1" dirty="0"/>
              <a:t>7</a:t>
            </a:r>
            <a:endParaRPr lang="el-GR" sz="6000" b="1" dirty="0"/>
          </a:p>
        </p:txBody>
      </p:sp>
      <p:pic>
        <p:nvPicPr>
          <p:cNvPr id="11" name="Picture 2" descr="Boy Kid Clipart, Transparent PNG Clipart Images Free Download - ClipartMax">
            <a:extLst>
              <a:ext uri="{FF2B5EF4-FFF2-40B4-BE49-F238E27FC236}">
                <a16:creationId xmlns:a16="http://schemas.microsoft.com/office/drawing/2014/main" id="{A94A935F-83B5-4704-9F65-E8833498E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97" r="1" b="17237"/>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36" name="Isosceles Triangle 1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25381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a:extLst>
              <a:ext uri="{FF2B5EF4-FFF2-40B4-BE49-F238E27FC236}">
                <a16:creationId xmlns:a16="http://schemas.microsoft.com/office/drawing/2014/main" id="{D1875744-DBD8-4162-90A7-327C18A24C43}"/>
              </a:ext>
            </a:extLst>
          </p:cNvPr>
          <p:cNvSpPr>
            <a:spLocks noGrp="1" noChangeArrowheads="1"/>
          </p:cNvSpPr>
          <p:nvPr>
            <p:ph type="title"/>
          </p:nvPr>
        </p:nvSpPr>
        <p:spPr>
          <a:xfrm>
            <a:off x="1803137" y="206378"/>
            <a:ext cx="8874652" cy="1208083"/>
          </a:xfrm>
          <a:solidFill>
            <a:srgbClr val="008080"/>
          </a:solidFill>
        </p:spPr>
        <p:txBody>
          <a:bodyPr>
            <a:noAutofit/>
          </a:bodyPr>
          <a:lstStyle/>
          <a:p>
            <a:pPr algn="ctr" eaLnBrk="1" hangingPunct="1">
              <a:defRPr/>
            </a:pPr>
            <a:r>
              <a:rPr lang="el-GR" altLang="en-US" sz="6000" b="1" dirty="0">
                <a:solidFill>
                  <a:schemeClr val="tx1">
                    <a:lumMod val="95000"/>
                    <a:lumOff val="5000"/>
                  </a:schemeClr>
                </a:solidFill>
                <a:latin typeface="Courier New" panose="02070309020205020404" pitchFamily="49" charset="0"/>
                <a:cs typeface="Courier New" panose="02070309020205020404" pitchFamily="49" charset="0"/>
              </a:rPr>
              <a:t>Τα ζευγαράκια του 7</a:t>
            </a:r>
          </a:p>
        </p:txBody>
      </p:sp>
      <p:sp>
        <p:nvSpPr>
          <p:cNvPr id="44037" name="Text Box 5">
            <a:extLst>
              <a:ext uri="{FF2B5EF4-FFF2-40B4-BE49-F238E27FC236}">
                <a16:creationId xmlns:a16="http://schemas.microsoft.com/office/drawing/2014/main" id="{A68DF080-BCDD-45E4-94AD-AF0C46E1BDB7}"/>
              </a:ext>
            </a:extLst>
          </p:cNvPr>
          <p:cNvSpPr txBox="1">
            <a:spLocks noChangeArrowheads="1"/>
          </p:cNvSpPr>
          <p:nvPr/>
        </p:nvSpPr>
        <p:spPr bwMode="auto">
          <a:xfrm>
            <a:off x="2640014" y="1630364"/>
            <a:ext cx="25923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l-GR" altLang="en-US" sz="6000" dirty="0"/>
              <a:t>0 και 7</a:t>
            </a:r>
          </a:p>
        </p:txBody>
      </p:sp>
      <p:sp>
        <p:nvSpPr>
          <p:cNvPr id="44038" name="Text Box 6">
            <a:extLst>
              <a:ext uri="{FF2B5EF4-FFF2-40B4-BE49-F238E27FC236}">
                <a16:creationId xmlns:a16="http://schemas.microsoft.com/office/drawing/2014/main" id="{8DC2989B-A118-491A-8921-D8A62F949054}"/>
              </a:ext>
            </a:extLst>
          </p:cNvPr>
          <p:cNvSpPr txBox="1">
            <a:spLocks noChangeArrowheads="1"/>
          </p:cNvSpPr>
          <p:nvPr/>
        </p:nvSpPr>
        <p:spPr bwMode="auto">
          <a:xfrm>
            <a:off x="6240464" y="1630364"/>
            <a:ext cx="25923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l-GR" altLang="en-US" sz="6000" dirty="0"/>
              <a:t>7 και 0</a:t>
            </a:r>
          </a:p>
        </p:txBody>
      </p:sp>
      <p:sp>
        <p:nvSpPr>
          <p:cNvPr id="44039" name="Text Box 7">
            <a:extLst>
              <a:ext uri="{FF2B5EF4-FFF2-40B4-BE49-F238E27FC236}">
                <a16:creationId xmlns:a16="http://schemas.microsoft.com/office/drawing/2014/main" id="{D910CC4E-8880-409E-B526-FC85D19E1744}"/>
              </a:ext>
            </a:extLst>
          </p:cNvPr>
          <p:cNvSpPr txBox="1">
            <a:spLocks noChangeArrowheads="1"/>
          </p:cNvSpPr>
          <p:nvPr/>
        </p:nvSpPr>
        <p:spPr bwMode="auto">
          <a:xfrm>
            <a:off x="2640014" y="2636839"/>
            <a:ext cx="28082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l-GR" altLang="en-US" sz="6000" dirty="0"/>
              <a:t>1 και 6</a:t>
            </a:r>
          </a:p>
        </p:txBody>
      </p:sp>
      <p:sp>
        <p:nvSpPr>
          <p:cNvPr id="44040" name="Text Box 8">
            <a:extLst>
              <a:ext uri="{FF2B5EF4-FFF2-40B4-BE49-F238E27FC236}">
                <a16:creationId xmlns:a16="http://schemas.microsoft.com/office/drawing/2014/main" id="{B29E6DCC-D743-4A2E-8A5A-D4A5F189127E}"/>
              </a:ext>
            </a:extLst>
          </p:cNvPr>
          <p:cNvSpPr txBox="1">
            <a:spLocks noChangeArrowheads="1"/>
          </p:cNvSpPr>
          <p:nvPr/>
        </p:nvSpPr>
        <p:spPr bwMode="auto">
          <a:xfrm>
            <a:off x="6240464" y="2636839"/>
            <a:ext cx="28797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l-GR" altLang="en-US" sz="6000" dirty="0"/>
              <a:t>6 και 1</a:t>
            </a:r>
          </a:p>
        </p:txBody>
      </p:sp>
      <p:sp>
        <p:nvSpPr>
          <p:cNvPr id="44041" name="Text Box 9">
            <a:extLst>
              <a:ext uri="{FF2B5EF4-FFF2-40B4-BE49-F238E27FC236}">
                <a16:creationId xmlns:a16="http://schemas.microsoft.com/office/drawing/2014/main" id="{605D2659-800B-4BE7-BF53-93FC7462EC65}"/>
              </a:ext>
            </a:extLst>
          </p:cNvPr>
          <p:cNvSpPr txBox="1">
            <a:spLocks noChangeArrowheads="1"/>
          </p:cNvSpPr>
          <p:nvPr/>
        </p:nvSpPr>
        <p:spPr bwMode="auto">
          <a:xfrm>
            <a:off x="2640013" y="3573464"/>
            <a:ext cx="31686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l-GR" altLang="en-US" sz="6000" dirty="0"/>
              <a:t>2 και 5</a:t>
            </a:r>
          </a:p>
        </p:txBody>
      </p:sp>
      <p:sp>
        <p:nvSpPr>
          <p:cNvPr id="44042" name="Text Box 10">
            <a:extLst>
              <a:ext uri="{FF2B5EF4-FFF2-40B4-BE49-F238E27FC236}">
                <a16:creationId xmlns:a16="http://schemas.microsoft.com/office/drawing/2014/main" id="{9544C21C-21D8-4030-9180-2D707053F63A}"/>
              </a:ext>
            </a:extLst>
          </p:cNvPr>
          <p:cNvSpPr txBox="1">
            <a:spLocks noChangeArrowheads="1"/>
          </p:cNvSpPr>
          <p:nvPr/>
        </p:nvSpPr>
        <p:spPr bwMode="auto">
          <a:xfrm>
            <a:off x="6240463" y="3575051"/>
            <a:ext cx="36004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l-GR" altLang="en-US" sz="6000" dirty="0"/>
              <a:t>2 και 5</a:t>
            </a:r>
          </a:p>
        </p:txBody>
      </p:sp>
      <p:sp>
        <p:nvSpPr>
          <p:cNvPr id="44043" name="Text Box 11">
            <a:extLst>
              <a:ext uri="{FF2B5EF4-FFF2-40B4-BE49-F238E27FC236}">
                <a16:creationId xmlns:a16="http://schemas.microsoft.com/office/drawing/2014/main" id="{168CFB16-A4AD-4533-96AB-971EF945D36F}"/>
              </a:ext>
            </a:extLst>
          </p:cNvPr>
          <p:cNvSpPr txBox="1">
            <a:spLocks noChangeArrowheads="1"/>
          </p:cNvSpPr>
          <p:nvPr/>
        </p:nvSpPr>
        <p:spPr bwMode="auto">
          <a:xfrm>
            <a:off x="2640014" y="4508501"/>
            <a:ext cx="26638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l-GR" altLang="en-US" sz="6000" dirty="0"/>
              <a:t>4 και 3</a:t>
            </a:r>
          </a:p>
        </p:txBody>
      </p:sp>
      <p:sp>
        <p:nvSpPr>
          <p:cNvPr id="44044" name="Text Box 12">
            <a:extLst>
              <a:ext uri="{FF2B5EF4-FFF2-40B4-BE49-F238E27FC236}">
                <a16:creationId xmlns:a16="http://schemas.microsoft.com/office/drawing/2014/main" id="{DB446B49-5266-4440-8726-669A2478C916}"/>
              </a:ext>
            </a:extLst>
          </p:cNvPr>
          <p:cNvSpPr txBox="1">
            <a:spLocks noChangeArrowheads="1"/>
          </p:cNvSpPr>
          <p:nvPr/>
        </p:nvSpPr>
        <p:spPr bwMode="auto">
          <a:xfrm>
            <a:off x="6240464" y="4437064"/>
            <a:ext cx="30241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l-GR" altLang="en-US" sz="6000" dirty="0"/>
              <a:t>4 και 3</a:t>
            </a:r>
          </a:p>
        </p:txBody>
      </p:sp>
    </p:spTree>
    <p:extLst>
      <p:ext uri="{BB962C8B-B14F-4D97-AF65-F5344CB8AC3E}">
        <p14:creationId xmlns:p14="http://schemas.microsoft.com/office/powerpoint/2010/main" val="2551661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8"/>
                                        </p:tgtEl>
                                        <p:attrNameLst>
                                          <p:attrName>style.visibility</p:attrName>
                                        </p:attrNameLst>
                                      </p:cBhvr>
                                      <p:to>
                                        <p:strVal val="visible"/>
                                      </p:to>
                                    </p:set>
                                    <p:animEffect transition="in" filter="dissolve">
                                      <p:cBhvr>
                                        <p:cTn id="12" dur="500"/>
                                        <p:tgtEl>
                                          <p:spTgt spid="440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9"/>
                                        </p:tgtEl>
                                        <p:attrNameLst>
                                          <p:attrName>style.visibility</p:attrName>
                                        </p:attrNameLst>
                                      </p:cBhvr>
                                      <p:to>
                                        <p:strVal val="visible"/>
                                      </p:to>
                                    </p:set>
                                    <p:animEffect transition="in" filter="dissolve">
                                      <p:cBhvr>
                                        <p:cTn id="17" dur="500"/>
                                        <p:tgtEl>
                                          <p:spTgt spid="440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40"/>
                                        </p:tgtEl>
                                        <p:attrNameLst>
                                          <p:attrName>style.visibility</p:attrName>
                                        </p:attrNameLst>
                                      </p:cBhvr>
                                      <p:to>
                                        <p:strVal val="visible"/>
                                      </p:to>
                                    </p:set>
                                    <p:animEffect transition="in" filter="dissolve">
                                      <p:cBhvr>
                                        <p:cTn id="22" dur="500"/>
                                        <p:tgtEl>
                                          <p:spTgt spid="440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41"/>
                                        </p:tgtEl>
                                        <p:attrNameLst>
                                          <p:attrName>style.visibility</p:attrName>
                                        </p:attrNameLst>
                                      </p:cBhvr>
                                      <p:to>
                                        <p:strVal val="visible"/>
                                      </p:to>
                                    </p:set>
                                    <p:animEffect transition="in" filter="dissolve">
                                      <p:cBhvr>
                                        <p:cTn id="27" dur="500"/>
                                        <p:tgtEl>
                                          <p:spTgt spid="440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4042"/>
                                        </p:tgtEl>
                                        <p:attrNameLst>
                                          <p:attrName>style.visibility</p:attrName>
                                        </p:attrNameLst>
                                      </p:cBhvr>
                                      <p:to>
                                        <p:strVal val="visible"/>
                                      </p:to>
                                    </p:set>
                                    <p:animEffect transition="in" filter="dissolve">
                                      <p:cBhvr>
                                        <p:cTn id="32" dur="500"/>
                                        <p:tgtEl>
                                          <p:spTgt spid="440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4043"/>
                                        </p:tgtEl>
                                        <p:attrNameLst>
                                          <p:attrName>style.visibility</p:attrName>
                                        </p:attrNameLst>
                                      </p:cBhvr>
                                      <p:to>
                                        <p:strVal val="visible"/>
                                      </p:to>
                                    </p:set>
                                    <p:animEffect transition="in" filter="dissolve">
                                      <p:cBhvr>
                                        <p:cTn id="37" dur="500"/>
                                        <p:tgtEl>
                                          <p:spTgt spid="4404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4044"/>
                                        </p:tgtEl>
                                        <p:attrNameLst>
                                          <p:attrName>style.visibility</p:attrName>
                                        </p:attrNameLst>
                                      </p:cBhvr>
                                      <p:to>
                                        <p:strVal val="visible"/>
                                      </p:to>
                                    </p:set>
                                    <p:animEffect transition="in" filter="dissolve">
                                      <p:cBhvr>
                                        <p:cTn id="42" dur="500"/>
                                        <p:tgtEl>
                                          <p:spTgt spid="44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44038" grpId="0"/>
      <p:bldP spid="44039" grpId="0"/>
      <p:bldP spid="44040" grpId="0"/>
      <p:bldP spid="44041" grpId="0"/>
      <p:bldP spid="44042" grpId="0"/>
      <p:bldP spid="44043" grpId="0"/>
      <p:bldP spid="4404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917130-0526-4536-860A-C7CEDA72BD10}"/>
              </a:ext>
            </a:extLst>
          </p:cNvPr>
          <p:cNvSpPr>
            <a:spLocks noGrp="1"/>
          </p:cNvSpPr>
          <p:nvPr>
            <p:ph type="title"/>
          </p:nvPr>
        </p:nvSpPr>
        <p:spPr>
          <a:xfrm>
            <a:off x="4953638" y="1179443"/>
            <a:ext cx="5873388" cy="1320800"/>
          </a:xfrm>
        </p:spPr>
        <p:txBody>
          <a:bodyPr>
            <a:noAutofit/>
          </a:bodyPr>
          <a:lstStyle/>
          <a:p>
            <a:pPr algn="ctr">
              <a:lnSpc>
                <a:spcPct val="90000"/>
              </a:lnSpc>
            </a:pPr>
            <a:r>
              <a:rPr lang="el-GR" sz="4000" b="1" dirty="0">
                <a:solidFill>
                  <a:schemeClr val="tx1"/>
                </a:solidFill>
                <a:latin typeface="Segoe Script" panose="030B0504020000000003" pitchFamily="66" charset="0"/>
              </a:rPr>
              <a:t>Και τώρα ας ακούσουμε το σπιτάκι του 7, εδώ:</a:t>
            </a:r>
          </a:p>
        </p:txBody>
      </p:sp>
      <p:sp>
        <p:nvSpPr>
          <p:cNvPr id="3" name="Θέση περιεχομένου 2">
            <a:extLst>
              <a:ext uri="{FF2B5EF4-FFF2-40B4-BE49-F238E27FC236}">
                <a16:creationId xmlns:a16="http://schemas.microsoft.com/office/drawing/2014/main" id="{996AB4F5-09AB-4114-88B7-E96A4F0E57E6}"/>
              </a:ext>
            </a:extLst>
          </p:cNvPr>
          <p:cNvSpPr>
            <a:spLocks noGrp="1"/>
          </p:cNvSpPr>
          <p:nvPr>
            <p:ph idx="1"/>
          </p:nvPr>
        </p:nvSpPr>
        <p:spPr>
          <a:xfrm>
            <a:off x="4719233" y="3428999"/>
            <a:ext cx="6982417" cy="3880773"/>
          </a:xfrm>
        </p:spPr>
        <p:txBody>
          <a:bodyPr>
            <a:normAutofit/>
          </a:bodyPr>
          <a:lstStyle/>
          <a:p>
            <a:r>
              <a:rPr lang="en-US" sz="3600" b="1" dirty="0">
                <a:solidFill>
                  <a:schemeClr val="tx1"/>
                </a:solidFill>
                <a:hlinkClick r:id="rId2">
                  <a:extLst>
                    <a:ext uri="{A12FA001-AC4F-418D-AE19-62706E023703}">
                      <ahyp:hlinkClr xmlns:ahyp="http://schemas.microsoft.com/office/drawing/2018/hyperlinkcolor" val="tx"/>
                    </a:ext>
                  </a:extLst>
                </a:hlinkClick>
              </a:rPr>
              <a:t>https://www.youtube.com/watch?v=SJpIiFeEES8</a:t>
            </a:r>
            <a:endParaRPr lang="el-GR" sz="3600" b="1" dirty="0">
              <a:solidFill>
                <a:schemeClr val="tx1"/>
              </a:solidFill>
            </a:endParaRPr>
          </a:p>
          <a:p>
            <a:endParaRPr lang="el-GR" sz="3600" b="1" dirty="0"/>
          </a:p>
        </p:txBody>
      </p:sp>
      <p:pic>
        <p:nvPicPr>
          <p:cNvPr id="5" name="Εικόνα 4">
            <a:extLst>
              <a:ext uri="{FF2B5EF4-FFF2-40B4-BE49-F238E27FC236}">
                <a16:creationId xmlns:a16="http://schemas.microsoft.com/office/drawing/2014/main" id="{D0F37F56-F1F2-430A-82A4-F56C6F462995}"/>
              </a:ext>
            </a:extLst>
          </p:cNvPr>
          <p:cNvPicPr>
            <a:picLocks noChangeAspect="1"/>
          </p:cNvPicPr>
          <p:nvPr/>
        </p:nvPicPr>
        <p:blipFill rotWithShape="1">
          <a:blip r:embed="rId3"/>
          <a:srcRect l="21942" r="34595"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9476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77F04C-B335-4132-8565-373982D0998B}"/>
              </a:ext>
            </a:extLst>
          </p:cNvPr>
          <p:cNvSpPr>
            <a:spLocks noGrp="1"/>
          </p:cNvSpPr>
          <p:nvPr>
            <p:ph type="title"/>
          </p:nvPr>
        </p:nvSpPr>
        <p:spPr>
          <a:xfrm>
            <a:off x="76833" y="381829"/>
            <a:ext cx="11192473" cy="1320800"/>
          </a:xfrm>
        </p:spPr>
        <p:txBody>
          <a:bodyPr>
            <a:noAutofit/>
          </a:bodyPr>
          <a:lstStyle/>
          <a:p>
            <a:pPr algn="ctr"/>
            <a:r>
              <a:rPr lang="el-GR" sz="4400" b="1" dirty="0">
                <a:solidFill>
                  <a:schemeClr val="tx1"/>
                </a:solidFill>
                <a:latin typeface="Segoe Script" panose="030B0504020000000003" pitchFamily="66" charset="0"/>
              </a:rPr>
              <a:t>Πάρε το γαλάζιο τετράδιο Μαθηματικών και σημείωσε σε αυτό τα ζευγαράκια του 7! </a:t>
            </a:r>
            <a:br>
              <a:rPr lang="el-GR" sz="4400" b="1" dirty="0">
                <a:solidFill>
                  <a:schemeClr val="tx1"/>
                </a:solidFill>
                <a:latin typeface="Segoe Script" panose="030B0504020000000003" pitchFamily="66" charset="0"/>
              </a:rPr>
            </a:br>
            <a:r>
              <a:rPr lang="el-GR" sz="4400" b="1" dirty="0">
                <a:solidFill>
                  <a:schemeClr val="tx1"/>
                </a:solidFill>
                <a:latin typeface="Segoe Script" panose="030B0504020000000003" pitchFamily="66" charset="0"/>
              </a:rPr>
              <a:t>Στη συνέχεια, κάνε τις σελ.11 και σελ.12 από το Βιβλιαράκι </a:t>
            </a:r>
            <a:r>
              <a:rPr lang="en-US" sz="4400" b="1" dirty="0">
                <a:solidFill>
                  <a:schemeClr val="tx1"/>
                </a:solidFill>
                <a:latin typeface="Segoe Script" panose="030B0504020000000003" pitchFamily="66" charset="0"/>
              </a:rPr>
              <a:t>SPYRAL </a:t>
            </a:r>
            <a:r>
              <a:rPr lang="el-GR" sz="4400" b="1" dirty="0">
                <a:solidFill>
                  <a:schemeClr val="tx1"/>
                </a:solidFill>
                <a:latin typeface="Segoe Script" panose="030B0504020000000003" pitchFamily="66" charset="0"/>
              </a:rPr>
              <a:t>που σας </a:t>
            </a:r>
            <a:r>
              <a:rPr lang="el-GR" sz="4400" b="1" dirty="0" err="1">
                <a:solidFill>
                  <a:schemeClr val="tx1"/>
                </a:solidFill>
                <a:latin typeface="Segoe Script" panose="030B0504020000000003" pitchFamily="66" charset="0"/>
              </a:rPr>
              <a:t>εδωσα</a:t>
            </a:r>
            <a:r>
              <a:rPr lang="el-GR" sz="4400" b="1" dirty="0">
                <a:solidFill>
                  <a:schemeClr val="tx1"/>
                </a:solidFill>
                <a:latin typeface="Segoe Script" panose="030B0504020000000003" pitchFamily="66" charset="0"/>
              </a:rPr>
              <a:t>. </a:t>
            </a:r>
          </a:p>
        </p:txBody>
      </p:sp>
      <p:pic>
        <p:nvPicPr>
          <p:cNvPr id="3074" name="Picture 2" descr="вектор учебник математики, детей, детский сад, украшения PNG и PSD-файл пнг  для бесплатной загрузки | Art drawings for kids, School murals, Kids  learning">
            <a:extLst>
              <a:ext uri="{FF2B5EF4-FFF2-40B4-BE49-F238E27FC236}">
                <a16:creationId xmlns:a16="http://schemas.microsoft.com/office/drawing/2014/main" id="{5AC0454B-D93B-4226-A335-FAC0E2087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19" y="3730005"/>
            <a:ext cx="2959998" cy="296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0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70E5BD-1E30-45B6-BFBF-D3B6D0F11CD1}"/>
              </a:ext>
            </a:extLst>
          </p:cNvPr>
          <p:cNvSpPr>
            <a:spLocks noGrp="1"/>
          </p:cNvSpPr>
          <p:nvPr>
            <p:ph type="title"/>
          </p:nvPr>
        </p:nvSpPr>
        <p:spPr>
          <a:xfrm>
            <a:off x="677333" y="609600"/>
            <a:ext cx="10373139" cy="1320800"/>
          </a:xfrm>
        </p:spPr>
        <p:txBody>
          <a:bodyPr/>
          <a:lstStyle/>
          <a:p>
            <a:pPr algn="ctr"/>
            <a:r>
              <a:rPr lang="el-GR" b="1" dirty="0">
                <a:solidFill>
                  <a:schemeClr val="tx1"/>
                </a:solidFill>
                <a:latin typeface="Segoe Script" panose="030B0504020000000003" pitchFamily="66" charset="0"/>
              </a:rPr>
              <a:t>Ώρα για ξεκούραση! Ας ακούσουμε το τραγουδάκι του 7!!</a:t>
            </a:r>
          </a:p>
        </p:txBody>
      </p:sp>
      <p:sp>
        <p:nvSpPr>
          <p:cNvPr id="4" name="TextBox 3">
            <a:extLst>
              <a:ext uri="{FF2B5EF4-FFF2-40B4-BE49-F238E27FC236}">
                <a16:creationId xmlns:a16="http://schemas.microsoft.com/office/drawing/2014/main" id="{C6D0BA84-F4F7-42D1-945C-9F051E88C4A1}"/>
              </a:ext>
            </a:extLst>
          </p:cNvPr>
          <p:cNvSpPr txBox="1"/>
          <p:nvPr/>
        </p:nvSpPr>
        <p:spPr>
          <a:xfrm>
            <a:off x="494254" y="2141091"/>
            <a:ext cx="10373140" cy="1077218"/>
          </a:xfrm>
          <a:prstGeom prst="rect">
            <a:avLst/>
          </a:prstGeom>
          <a:noFill/>
        </p:spPr>
        <p:txBody>
          <a:bodyPr wrap="square">
            <a:spAutoFit/>
          </a:bodyPr>
          <a:lstStyle/>
          <a:p>
            <a:r>
              <a:rPr lang="el-GR" sz="3200" b="1" dirty="0">
                <a:hlinkClick r:id="rId2"/>
              </a:rPr>
              <a:t>https://www.youtube.com/watch?v=RxOMEHMOo8s</a:t>
            </a:r>
            <a:endParaRPr lang="el-GR" sz="3200" b="1" dirty="0"/>
          </a:p>
          <a:p>
            <a:endParaRPr lang="el-GR" sz="3200" b="1" dirty="0"/>
          </a:p>
        </p:txBody>
      </p:sp>
      <p:pic>
        <p:nvPicPr>
          <p:cNvPr id="6" name="Εικόνα 5">
            <a:extLst>
              <a:ext uri="{FF2B5EF4-FFF2-40B4-BE49-F238E27FC236}">
                <a16:creationId xmlns:a16="http://schemas.microsoft.com/office/drawing/2014/main" id="{D4E2146A-660F-4779-BF3E-BE249B978D12}"/>
              </a:ext>
            </a:extLst>
          </p:cNvPr>
          <p:cNvPicPr>
            <a:picLocks noChangeAspect="1"/>
          </p:cNvPicPr>
          <p:nvPr/>
        </p:nvPicPr>
        <p:blipFill>
          <a:blip r:embed="rId3"/>
          <a:stretch>
            <a:fillRect/>
          </a:stretch>
        </p:blipFill>
        <p:spPr>
          <a:xfrm>
            <a:off x="2879920" y="3218309"/>
            <a:ext cx="5391150" cy="3333750"/>
          </a:xfrm>
          <a:prstGeom prst="rect">
            <a:avLst/>
          </a:prstGeom>
        </p:spPr>
      </p:pic>
    </p:spTree>
    <p:extLst>
      <p:ext uri="{BB962C8B-B14F-4D97-AF65-F5344CB8AC3E}">
        <p14:creationId xmlns:p14="http://schemas.microsoft.com/office/powerpoint/2010/main" val="177189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alphaModFix/>
            <a:extLst>
              <a:ext uri="{28A0092B-C50C-407E-A947-70E740481C1C}">
                <a14:useLocalDpi xmlns:a14="http://schemas.microsoft.com/office/drawing/2010/main" val="0"/>
              </a:ext>
            </a:extLst>
          </a:blip>
          <a:srcRect l="5858" r="5063"/>
          <a:stretch/>
        </p:blipFill>
        <p:spPr bwMode="auto">
          <a:xfrm>
            <a:off x="5872157" y="10"/>
            <a:ext cx="4795614" cy="6857990"/>
          </a:xfrm>
          <a:prstGeom prst="rect">
            <a:avLst/>
          </a:pr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542167" y="964003"/>
            <a:ext cx="6025652" cy="1311664"/>
          </a:xfrm>
        </p:spPr>
        <p:txBody>
          <a:bodyPr>
            <a:normAutofit/>
          </a:bodyPr>
          <a:lstStyle/>
          <a:p>
            <a:pPr>
              <a:lnSpc>
                <a:spcPct val="90000"/>
              </a:lnSpc>
            </a:pPr>
            <a:r>
              <a:rPr lang="el-GR" sz="3200" b="1" u="sng" dirty="0">
                <a:solidFill>
                  <a:srgbClr val="000000"/>
                </a:solidFill>
                <a:latin typeface="Segoe Script" panose="030B0504020000000003" pitchFamily="66" charset="0"/>
              </a:rPr>
              <a:t>Τρίτη, 19 Ιανουαρίου</a:t>
            </a: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1524001" y="1619835"/>
            <a:ext cx="5263653" cy="1905000"/>
          </a:xfrm>
        </p:spPr>
        <p:txBody>
          <a:bodyPr anchor="ctr">
            <a:normAutofit/>
          </a:bodyPr>
          <a:lstStyle/>
          <a:p>
            <a:pPr marL="0" indent="0">
              <a:buNone/>
            </a:pPr>
            <a:r>
              <a:rPr lang="el-GR" sz="8000" b="1" dirty="0">
                <a:solidFill>
                  <a:srgbClr val="000000"/>
                </a:solidFill>
                <a:latin typeface="Segoe Print" panose="02000600000000000000" pitchFamily="2" charset="0"/>
              </a:rPr>
              <a:t>Ελληνικά</a:t>
            </a:r>
            <a:r>
              <a:rPr lang="el-GR" sz="8000" dirty="0">
                <a:solidFill>
                  <a:srgbClr val="000000"/>
                </a:solidFill>
              </a:rPr>
              <a:t> </a:t>
            </a:r>
          </a:p>
        </p:txBody>
      </p:sp>
    </p:spTree>
    <p:extLst>
      <p:ext uri="{BB962C8B-B14F-4D97-AF65-F5344CB8AC3E}">
        <p14:creationId xmlns:p14="http://schemas.microsoft.com/office/powerpoint/2010/main" val="255205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99C01F-4D9F-4A75-9365-D47B8983E588}"/>
              </a:ext>
            </a:extLst>
          </p:cNvPr>
          <p:cNvSpPr>
            <a:spLocks noGrp="1"/>
          </p:cNvSpPr>
          <p:nvPr>
            <p:ph type="title"/>
          </p:nvPr>
        </p:nvSpPr>
        <p:spPr/>
        <p:txBody>
          <a:bodyPr/>
          <a:lstStyle/>
          <a:p>
            <a:pPr algn="ctr"/>
            <a:r>
              <a:rPr lang="el-GR" b="1" dirty="0">
                <a:solidFill>
                  <a:schemeClr val="tx1"/>
                </a:solidFill>
                <a:latin typeface="Segoe Script" panose="030B0504020000000003" pitchFamily="66" charset="0"/>
              </a:rPr>
              <a:t>Πάμε να ξυπνήσουμε με τραγούδι και κίνηση!! Έτοιμοι;</a:t>
            </a:r>
          </a:p>
        </p:txBody>
      </p:sp>
      <p:pic>
        <p:nvPicPr>
          <p:cNvPr id="1026" name="Picture 2" descr="Dance Clipart Disco Kids Party Children Boy by MayPLDigitalArt | Dancing  clipart, Disco party kids, Clip art">
            <a:extLst>
              <a:ext uri="{FF2B5EF4-FFF2-40B4-BE49-F238E27FC236}">
                <a16:creationId xmlns:a16="http://schemas.microsoft.com/office/drawing/2014/main" id="{45E2D3D3-A229-4A2F-90CD-AB7EAE6329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5700" y="1735621"/>
            <a:ext cx="5008770" cy="500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2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AF8575-DDD0-43E3-95E0-CF812F06AF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CCA1792-C598-45A3-82EC-60F305DCB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84F3208-0F93-4217-AB03-C74E565729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F862CE08-0EF8-4D30-9F34-5CEF2E35C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F707B85-7DC9-4931-8C39-C2802F1F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9409EB7-9549-43B7-9597-771D971CA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95D6453-5D14-445F-B965-BA2F9177D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62F0BDF-F752-4F9D-826C-376BA43AF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019CD532-CC2D-41A0-B2E5-1A177CC060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751829B1-B54D-428F-B99F-234847A0C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8483DED-5995-47C7-9E6E-3340224B3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BF9758F3-984A-4256-9C5B-B5281530647F}"/>
              </a:ext>
            </a:extLst>
          </p:cNvPr>
          <p:cNvPicPr>
            <a:picLocks noGrp="1" noChangeAspect="1"/>
          </p:cNvPicPr>
          <p:nvPr>
            <p:ph idx="1"/>
          </p:nvPr>
        </p:nvPicPr>
        <p:blipFill>
          <a:blip r:embed="rId2"/>
          <a:stretch>
            <a:fillRect/>
          </a:stretch>
        </p:blipFill>
        <p:spPr>
          <a:xfrm>
            <a:off x="2307283" y="1718007"/>
            <a:ext cx="7275328" cy="4590386"/>
          </a:xfrm>
          <a:prstGeom prst="rect">
            <a:avLst/>
          </a:prstGeom>
        </p:spPr>
      </p:pic>
      <p:sp>
        <p:nvSpPr>
          <p:cNvPr id="2" name="TextBox 1">
            <a:extLst>
              <a:ext uri="{FF2B5EF4-FFF2-40B4-BE49-F238E27FC236}">
                <a16:creationId xmlns:a16="http://schemas.microsoft.com/office/drawing/2014/main" id="{0C67163F-3E5A-4CB6-AEC2-340965E7E316}"/>
              </a:ext>
            </a:extLst>
          </p:cNvPr>
          <p:cNvSpPr txBox="1"/>
          <p:nvPr/>
        </p:nvSpPr>
        <p:spPr>
          <a:xfrm>
            <a:off x="1391478" y="480060"/>
            <a:ext cx="9793357" cy="1569660"/>
          </a:xfrm>
          <a:prstGeom prst="rect">
            <a:avLst/>
          </a:prstGeom>
          <a:noFill/>
        </p:spPr>
        <p:txBody>
          <a:bodyPr wrap="square" rtlCol="0">
            <a:spAutoFit/>
          </a:bodyPr>
          <a:lstStyle/>
          <a:p>
            <a:pPr algn="ctr"/>
            <a:r>
              <a:rPr lang="el-GR" sz="4800" b="1" dirty="0">
                <a:latin typeface="Segoe Script" panose="030B0504020000000003" pitchFamily="66" charset="0"/>
              </a:rPr>
              <a:t>Ι</a:t>
            </a:r>
            <a:r>
              <a:rPr lang="en-US" sz="4800" b="1" dirty="0">
                <a:latin typeface="Segoe Script" panose="030B0504020000000003" pitchFamily="66" charset="0"/>
              </a:rPr>
              <a:t>f you are happy and you know it</a:t>
            </a:r>
            <a:r>
              <a:rPr lang="el-GR" sz="4800" b="1" dirty="0">
                <a:latin typeface="Segoe Script" panose="030B0504020000000003" pitchFamily="66" charset="0"/>
              </a:rPr>
              <a:t>!!</a:t>
            </a:r>
          </a:p>
        </p:txBody>
      </p:sp>
      <p:sp>
        <p:nvSpPr>
          <p:cNvPr id="34" name="Θέση περιεχομένου 2">
            <a:extLst>
              <a:ext uri="{FF2B5EF4-FFF2-40B4-BE49-F238E27FC236}">
                <a16:creationId xmlns:a16="http://schemas.microsoft.com/office/drawing/2014/main" id="{E2641F9B-E571-43EA-A637-D03D4CFD334B}"/>
              </a:ext>
            </a:extLst>
          </p:cNvPr>
          <p:cNvSpPr txBox="1">
            <a:spLocks/>
          </p:cNvSpPr>
          <p:nvPr/>
        </p:nvSpPr>
        <p:spPr>
          <a:xfrm>
            <a:off x="104536" y="4448071"/>
            <a:ext cx="11392747" cy="8793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600" b="1" dirty="0">
                <a:solidFill>
                  <a:schemeClr val="tx1"/>
                </a:solidFill>
                <a:hlinkClick r:id="rId3">
                  <a:extLst>
                    <a:ext uri="{A12FA001-AC4F-418D-AE19-62706E023703}">
                      <ahyp:hlinkClr xmlns:ahyp="http://schemas.microsoft.com/office/drawing/2018/hyperlinkcolor" val="tx"/>
                    </a:ext>
                  </a:extLst>
                </a:hlinkClick>
              </a:rPr>
              <a:t>https://www.youtube.com/watch?v=hwTwt4oIW3U</a:t>
            </a:r>
            <a:endParaRPr lang="el-GR" sz="3600" b="1" dirty="0">
              <a:solidFill>
                <a:schemeClr val="tx1"/>
              </a:solidFill>
            </a:endParaRPr>
          </a:p>
          <a:p>
            <a:endParaRPr lang="el-GR" dirty="0"/>
          </a:p>
        </p:txBody>
      </p:sp>
    </p:spTree>
    <p:extLst>
      <p:ext uri="{BB962C8B-B14F-4D97-AF65-F5344CB8AC3E}">
        <p14:creationId xmlns:p14="http://schemas.microsoft.com/office/powerpoint/2010/main" val="2182498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CACE2FF-E7D8-4F45-AF3A-9BE1CC64DF21}"/>
              </a:ext>
            </a:extLst>
          </p:cNvPr>
          <p:cNvPicPr>
            <a:picLocks noChangeAspect="1"/>
          </p:cNvPicPr>
          <p:nvPr/>
        </p:nvPicPr>
        <p:blipFill rotWithShape="1">
          <a:blip r:embed="rId2"/>
          <a:srcRect l="1684" r="17455"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Τίτλος 1">
            <a:extLst>
              <a:ext uri="{FF2B5EF4-FFF2-40B4-BE49-F238E27FC236}">
                <a16:creationId xmlns:a16="http://schemas.microsoft.com/office/drawing/2014/main" id="{9ECE8334-673B-4485-9F79-6F3F76333729}"/>
              </a:ext>
            </a:extLst>
          </p:cNvPr>
          <p:cNvSpPr>
            <a:spLocks noGrp="1"/>
          </p:cNvSpPr>
          <p:nvPr>
            <p:ph type="title"/>
          </p:nvPr>
        </p:nvSpPr>
        <p:spPr>
          <a:xfrm>
            <a:off x="677333" y="609600"/>
            <a:ext cx="3851123" cy="1320800"/>
          </a:xfrm>
        </p:spPr>
        <p:txBody>
          <a:bodyPr>
            <a:noAutofit/>
          </a:bodyPr>
          <a:lstStyle/>
          <a:p>
            <a:pPr algn="ctr">
              <a:lnSpc>
                <a:spcPct val="90000"/>
              </a:lnSpc>
            </a:pPr>
            <a:r>
              <a:rPr lang="el-GR" b="1" dirty="0">
                <a:solidFill>
                  <a:schemeClr val="tx1"/>
                </a:solidFill>
              </a:rPr>
              <a:t>Ας ταξιδέψουμε στη </a:t>
            </a:r>
            <a:r>
              <a:rPr lang="el-GR" b="1" dirty="0" err="1">
                <a:solidFill>
                  <a:schemeClr val="tx1"/>
                </a:solidFill>
              </a:rPr>
              <a:t>Λιλιπούπολη</a:t>
            </a:r>
            <a:r>
              <a:rPr lang="el-GR" b="1" dirty="0">
                <a:solidFill>
                  <a:schemeClr val="tx1"/>
                </a:solidFill>
              </a:rPr>
              <a:t>! Θα περάσουμε αξέχαστα! Έτοιμοι; Πάμε λοιπόν!</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4785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alphaModFix/>
            <a:extLst>
              <a:ext uri="{28A0092B-C50C-407E-A947-70E740481C1C}">
                <a14:useLocalDpi xmlns:a14="http://schemas.microsoft.com/office/drawing/2010/main" val="0"/>
              </a:ext>
            </a:extLst>
          </a:blip>
          <a:srcRect l="5858" r="5063"/>
          <a:stretch/>
        </p:blipFill>
        <p:spPr bwMode="auto">
          <a:xfrm>
            <a:off x="5872157" y="10"/>
            <a:ext cx="4795614" cy="6857990"/>
          </a:xfrm>
          <a:prstGeom prst="rect">
            <a:avLst/>
          </a:pr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542167" y="964003"/>
            <a:ext cx="6025652" cy="1311664"/>
          </a:xfrm>
        </p:spPr>
        <p:txBody>
          <a:bodyPr>
            <a:normAutofit/>
          </a:bodyPr>
          <a:lstStyle/>
          <a:p>
            <a:pPr>
              <a:lnSpc>
                <a:spcPct val="90000"/>
              </a:lnSpc>
            </a:pPr>
            <a:r>
              <a:rPr lang="el-GR" sz="3200" b="1" u="sng" dirty="0">
                <a:solidFill>
                  <a:srgbClr val="000000"/>
                </a:solidFill>
                <a:latin typeface="Segoe Script" panose="030B0504020000000003" pitchFamily="66" charset="0"/>
              </a:rPr>
              <a:t>Δευτέρα, 18 Ιανουαρίου</a:t>
            </a: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1524001" y="1619835"/>
            <a:ext cx="5263653" cy="1905000"/>
          </a:xfrm>
        </p:spPr>
        <p:txBody>
          <a:bodyPr anchor="ctr">
            <a:normAutofit/>
          </a:bodyPr>
          <a:lstStyle/>
          <a:p>
            <a:pPr marL="0" indent="0">
              <a:buNone/>
            </a:pPr>
            <a:r>
              <a:rPr lang="el-GR" sz="8000" b="1" dirty="0">
                <a:solidFill>
                  <a:srgbClr val="000000"/>
                </a:solidFill>
                <a:latin typeface="Segoe Print" panose="02000600000000000000" pitchFamily="2" charset="0"/>
              </a:rPr>
              <a:t>Ελληνικά</a:t>
            </a:r>
            <a:r>
              <a:rPr lang="el-GR" sz="8000" dirty="0">
                <a:solidFill>
                  <a:srgbClr val="000000"/>
                </a:solidFill>
              </a:rPr>
              <a:t> </a:t>
            </a:r>
          </a:p>
        </p:txBody>
      </p:sp>
    </p:spTree>
    <p:extLst>
      <p:ext uri="{BB962C8B-B14F-4D97-AF65-F5344CB8AC3E}">
        <p14:creationId xmlns:p14="http://schemas.microsoft.com/office/powerpoint/2010/main" val="1137535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3CE9C837-2913-4035-A3E3-CDEC0F7E6F8D}"/>
              </a:ext>
            </a:extLst>
          </p:cNvPr>
          <p:cNvPicPr>
            <a:picLocks noGrp="1" noChangeAspect="1"/>
          </p:cNvPicPr>
          <p:nvPr>
            <p:ph idx="1"/>
          </p:nvPr>
        </p:nvPicPr>
        <p:blipFill>
          <a:blip r:embed="rId2"/>
          <a:stretch>
            <a:fillRect/>
          </a:stretch>
        </p:blipFill>
        <p:spPr>
          <a:xfrm>
            <a:off x="402982" y="3590307"/>
            <a:ext cx="9838298" cy="3215145"/>
          </a:xfrm>
        </p:spPr>
      </p:pic>
      <p:pic>
        <p:nvPicPr>
          <p:cNvPr id="2050" name="Picture 2" descr="Εδώ Λιλιπούπολη! | Μουσική">
            <a:extLst>
              <a:ext uri="{FF2B5EF4-FFF2-40B4-BE49-F238E27FC236}">
                <a16:creationId xmlns:a16="http://schemas.microsoft.com/office/drawing/2014/main" id="{A30B8942-3779-4E48-BEB4-774610E4E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48" y="1"/>
            <a:ext cx="9745532" cy="359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47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BA1BE4-7DFF-4A1E-BF61-177276F54E19}"/>
              </a:ext>
            </a:extLst>
          </p:cNvPr>
          <p:cNvSpPr>
            <a:spLocks noGrp="1"/>
          </p:cNvSpPr>
          <p:nvPr>
            <p:ph type="title"/>
          </p:nvPr>
        </p:nvSpPr>
        <p:spPr>
          <a:xfrm>
            <a:off x="677333" y="609600"/>
            <a:ext cx="9434075" cy="1855304"/>
          </a:xfrm>
        </p:spPr>
        <p:txBody>
          <a:bodyPr>
            <a:normAutofit/>
          </a:bodyPr>
          <a:lstStyle/>
          <a:p>
            <a:pPr algn="ctr"/>
            <a:r>
              <a:rPr lang="el-GR" b="1" dirty="0"/>
              <a:t>Ας ξυπνήσουμε τις πέντε μας αισθήσεις στη </a:t>
            </a:r>
            <a:r>
              <a:rPr lang="el-GR" b="1" dirty="0" err="1"/>
              <a:t>Λιλιπούπολη</a:t>
            </a:r>
            <a:r>
              <a:rPr lang="el-GR" b="1" dirty="0"/>
              <a:t>!!</a:t>
            </a:r>
            <a:r>
              <a:rPr lang="en-US" b="1" dirty="0"/>
              <a:t> </a:t>
            </a:r>
            <a:br>
              <a:rPr lang="en-US" b="1" dirty="0"/>
            </a:br>
            <a:r>
              <a:rPr lang="el-GR" b="1" dirty="0"/>
              <a:t>Απαντούμε τις ερωτήσεις προφορικά! </a:t>
            </a:r>
          </a:p>
        </p:txBody>
      </p:sp>
      <p:pic>
        <p:nvPicPr>
          <p:cNvPr id="4098" name="Picture 2" descr="Five Senses Stock Illustration - Download Image Now - iStock">
            <a:extLst>
              <a:ext uri="{FF2B5EF4-FFF2-40B4-BE49-F238E27FC236}">
                <a16:creationId xmlns:a16="http://schemas.microsoft.com/office/drawing/2014/main" id="{5C1B4460-3584-4F1E-A963-890D8EC455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9320" y="2284401"/>
            <a:ext cx="8736802" cy="447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367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te School Border Design, HD Png Download - vhv">
            <a:extLst>
              <a:ext uri="{FF2B5EF4-FFF2-40B4-BE49-F238E27FC236}">
                <a16:creationId xmlns:a16="http://schemas.microsoft.com/office/drawing/2014/main" id="{1827B1EA-1BF7-45FD-83FD-FB1788C11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12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5356FB75-3D8D-4F94-866B-3199AD114E4F}"/>
              </a:ext>
            </a:extLst>
          </p:cNvPr>
          <p:cNvSpPr>
            <a:spLocks noGrp="1"/>
          </p:cNvSpPr>
          <p:nvPr>
            <p:ph idx="1"/>
          </p:nvPr>
        </p:nvSpPr>
        <p:spPr>
          <a:xfrm>
            <a:off x="3857642" y="941389"/>
            <a:ext cx="7524715" cy="3880773"/>
          </a:xfrm>
        </p:spPr>
        <p:txBody>
          <a:bodyPr>
            <a:normAutofit lnSpcReduction="10000"/>
          </a:bodyPr>
          <a:lstStyle/>
          <a:p>
            <a:r>
              <a:rPr lang="el-GR" sz="3600" dirty="0">
                <a:solidFill>
                  <a:srgbClr val="FF0000"/>
                </a:solidFill>
              </a:rPr>
              <a:t>Αν ήμουνα ματάκι θα έβλεπα…</a:t>
            </a:r>
          </a:p>
          <a:p>
            <a:r>
              <a:rPr lang="el-GR" sz="3600" dirty="0">
                <a:solidFill>
                  <a:srgbClr val="FF0000"/>
                </a:solidFill>
              </a:rPr>
              <a:t>Αν ήμουν αυτάκι θα άκουγα…</a:t>
            </a:r>
          </a:p>
          <a:p>
            <a:r>
              <a:rPr lang="el-GR" sz="3600" dirty="0">
                <a:solidFill>
                  <a:srgbClr val="FF0000"/>
                </a:solidFill>
              </a:rPr>
              <a:t>Αν ήμουν μυτούλα θα μύριζα…</a:t>
            </a:r>
          </a:p>
          <a:p>
            <a:r>
              <a:rPr lang="el-GR" sz="3600" dirty="0">
                <a:solidFill>
                  <a:srgbClr val="FF0000"/>
                </a:solidFill>
              </a:rPr>
              <a:t>Αν ήμουν γλωσσίτσα θα γευόμουν..</a:t>
            </a:r>
          </a:p>
          <a:p>
            <a:r>
              <a:rPr lang="el-GR" sz="3600" dirty="0">
                <a:solidFill>
                  <a:srgbClr val="FF0000"/>
                </a:solidFill>
              </a:rPr>
              <a:t>Αν ήμουν χεράκι θα άγγιζα…</a:t>
            </a:r>
          </a:p>
        </p:txBody>
      </p:sp>
    </p:spTree>
    <p:extLst>
      <p:ext uri="{BB962C8B-B14F-4D97-AF65-F5344CB8AC3E}">
        <p14:creationId xmlns:p14="http://schemas.microsoft.com/office/powerpoint/2010/main" val="1970643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3F566A-55BD-4C1A-BAC6-2CBE5D0ADFCD}"/>
              </a:ext>
            </a:extLst>
          </p:cNvPr>
          <p:cNvSpPr>
            <a:spLocks noGrp="1"/>
          </p:cNvSpPr>
          <p:nvPr>
            <p:ph type="title"/>
          </p:nvPr>
        </p:nvSpPr>
        <p:spPr>
          <a:xfrm>
            <a:off x="677333" y="609600"/>
            <a:ext cx="5577693" cy="4280452"/>
          </a:xfrm>
        </p:spPr>
        <p:txBody>
          <a:bodyPr>
            <a:normAutofit fontScale="90000"/>
          </a:bodyPr>
          <a:lstStyle/>
          <a:p>
            <a:pPr algn="ctr"/>
            <a:r>
              <a:rPr lang="el-GR" sz="4800" b="1" dirty="0">
                <a:solidFill>
                  <a:schemeClr val="tx1"/>
                </a:solidFill>
              </a:rPr>
              <a:t>Άκουσα πως εκεί έχει έναν δεινόσαυρο. Τον λένε </a:t>
            </a:r>
            <a:r>
              <a:rPr lang="el-GR" sz="4800" b="1" dirty="0" err="1">
                <a:solidFill>
                  <a:schemeClr val="tx1"/>
                </a:solidFill>
              </a:rPr>
              <a:t>Γλυκόσαυρο</a:t>
            </a:r>
            <a:r>
              <a:rPr lang="el-GR" sz="4800" b="1" dirty="0">
                <a:solidFill>
                  <a:schemeClr val="tx1"/>
                </a:solidFill>
              </a:rPr>
              <a:t>!!</a:t>
            </a:r>
            <a:br>
              <a:rPr lang="el-GR" sz="4800" b="1" dirty="0">
                <a:solidFill>
                  <a:schemeClr val="tx1"/>
                </a:solidFill>
              </a:rPr>
            </a:br>
            <a:r>
              <a:rPr lang="el-GR" sz="4800" b="1" dirty="0" err="1">
                <a:solidFill>
                  <a:schemeClr val="tx1"/>
                </a:solidFill>
              </a:rPr>
              <a:t>Τρελλαίνεται</a:t>
            </a:r>
            <a:r>
              <a:rPr lang="el-GR" sz="4800" b="1" dirty="0">
                <a:solidFill>
                  <a:schemeClr val="tx1"/>
                </a:solidFill>
              </a:rPr>
              <a:t> για … γλυκά, πάστες και ζαχαρωτά!</a:t>
            </a:r>
          </a:p>
        </p:txBody>
      </p:sp>
      <p:pic>
        <p:nvPicPr>
          <p:cNvPr id="5122" name="Picture 2">
            <a:extLst>
              <a:ext uri="{FF2B5EF4-FFF2-40B4-BE49-F238E27FC236}">
                <a16:creationId xmlns:a16="http://schemas.microsoft.com/office/drawing/2014/main" id="{FDB115C1-8808-49CF-B76E-0F38C0FF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052" y="914400"/>
            <a:ext cx="3640184" cy="4075044"/>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0A59EBDA-C462-475C-BBB8-33B05624C19D}"/>
              </a:ext>
            </a:extLst>
          </p:cNvPr>
          <p:cNvPicPr>
            <a:picLocks noChangeAspect="1"/>
          </p:cNvPicPr>
          <p:nvPr/>
        </p:nvPicPr>
        <p:blipFill>
          <a:blip r:embed="rId3"/>
          <a:stretch>
            <a:fillRect/>
          </a:stretch>
        </p:blipFill>
        <p:spPr>
          <a:xfrm>
            <a:off x="10944704" y="1"/>
            <a:ext cx="1243188" cy="1669773"/>
          </a:xfrm>
          <a:prstGeom prst="rect">
            <a:avLst/>
          </a:prstGeom>
        </p:spPr>
      </p:pic>
    </p:spTree>
    <p:extLst>
      <p:ext uri="{BB962C8B-B14F-4D97-AF65-F5344CB8AC3E}">
        <p14:creationId xmlns:p14="http://schemas.microsoft.com/office/powerpoint/2010/main" val="28209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9B4F1F8E-68F1-4BF1-9D85-BDA5182488CB}"/>
              </a:ext>
            </a:extLst>
          </p:cNvPr>
          <p:cNvPicPr>
            <a:picLocks noGrp="1" noChangeAspect="1"/>
          </p:cNvPicPr>
          <p:nvPr>
            <p:ph idx="1"/>
          </p:nvPr>
        </p:nvPicPr>
        <p:blipFill>
          <a:blip r:embed="rId2"/>
          <a:stretch>
            <a:fillRect/>
          </a:stretch>
        </p:blipFill>
        <p:spPr>
          <a:xfrm>
            <a:off x="218018" y="1"/>
            <a:ext cx="11323083" cy="6802782"/>
          </a:xfrm>
        </p:spPr>
      </p:pic>
      <p:sp>
        <p:nvSpPr>
          <p:cNvPr id="6" name="Φυσαλίδα ομιλίας: Ορθογώνιο 5">
            <a:extLst>
              <a:ext uri="{FF2B5EF4-FFF2-40B4-BE49-F238E27FC236}">
                <a16:creationId xmlns:a16="http://schemas.microsoft.com/office/drawing/2014/main" id="{DA14F807-BDB0-48DD-9ED1-F1F2F3B19BE0}"/>
              </a:ext>
            </a:extLst>
          </p:cNvPr>
          <p:cNvSpPr/>
          <p:nvPr/>
        </p:nvSpPr>
        <p:spPr>
          <a:xfrm>
            <a:off x="6943367" y="3644071"/>
            <a:ext cx="4148701" cy="2195995"/>
          </a:xfrm>
          <a:prstGeom prst="wedgeRectCallout">
            <a:avLst>
              <a:gd name="adj1" fmla="val -74524"/>
              <a:gd name="adj2" fmla="val -70333"/>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
        <p:nvSpPr>
          <p:cNvPr id="2" name="Τίτλος 1">
            <a:extLst>
              <a:ext uri="{FF2B5EF4-FFF2-40B4-BE49-F238E27FC236}">
                <a16:creationId xmlns:a16="http://schemas.microsoft.com/office/drawing/2014/main" id="{FC38E5AC-24B8-4B71-841E-587EE4307A2F}"/>
              </a:ext>
            </a:extLst>
          </p:cNvPr>
          <p:cNvSpPr>
            <a:spLocks noGrp="1"/>
          </p:cNvSpPr>
          <p:nvPr>
            <p:ph type="title"/>
          </p:nvPr>
        </p:nvSpPr>
        <p:spPr>
          <a:xfrm>
            <a:off x="6269752" y="4081669"/>
            <a:ext cx="5127118" cy="1320800"/>
          </a:xfrm>
        </p:spPr>
        <p:txBody>
          <a:bodyPr>
            <a:normAutofit/>
          </a:bodyPr>
          <a:lstStyle/>
          <a:p>
            <a:pPr algn="ctr"/>
            <a:r>
              <a:rPr lang="el-GR" b="1" dirty="0">
                <a:solidFill>
                  <a:schemeClr val="tx1"/>
                </a:solidFill>
              </a:rPr>
              <a:t>Μήπως τον είδε κανείς; </a:t>
            </a:r>
          </a:p>
        </p:txBody>
      </p:sp>
    </p:spTree>
    <p:extLst>
      <p:ext uri="{BB962C8B-B14F-4D97-AF65-F5344CB8AC3E}">
        <p14:creationId xmlns:p14="http://schemas.microsoft.com/office/powerpoint/2010/main" val="1030613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9F7986-B705-4C0C-98F5-0970008EC41D}"/>
              </a:ext>
            </a:extLst>
          </p:cNvPr>
          <p:cNvSpPr>
            <a:spLocks noGrp="1"/>
          </p:cNvSpPr>
          <p:nvPr>
            <p:ph type="title"/>
          </p:nvPr>
        </p:nvSpPr>
        <p:spPr>
          <a:xfrm>
            <a:off x="851514" y="113013"/>
            <a:ext cx="8596668" cy="1320800"/>
          </a:xfrm>
        </p:spPr>
        <p:txBody>
          <a:bodyPr>
            <a:normAutofit/>
          </a:bodyPr>
          <a:lstStyle/>
          <a:p>
            <a:pPr algn="ctr"/>
            <a:r>
              <a:rPr lang="el-GR" sz="4800" b="1" dirty="0"/>
              <a:t>Ο </a:t>
            </a:r>
            <a:r>
              <a:rPr lang="el-GR" sz="4800" b="1" dirty="0" err="1"/>
              <a:t>γλυκόσαυρος</a:t>
            </a:r>
            <a:endParaRPr lang="el-GR" sz="4800" b="1" dirty="0"/>
          </a:p>
        </p:txBody>
      </p:sp>
      <p:sp>
        <p:nvSpPr>
          <p:cNvPr id="3" name="Θέση περιεχομένου 2">
            <a:extLst>
              <a:ext uri="{FF2B5EF4-FFF2-40B4-BE49-F238E27FC236}">
                <a16:creationId xmlns:a16="http://schemas.microsoft.com/office/drawing/2014/main" id="{C5D32BB4-92A0-4E2C-8680-6B2B58D959DA}"/>
              </a:ext>
            </a:extLst>
          </p:cNvPr>
          <p:cNvSpPr>
            <a:spLocks noGrp="1"/>
          </p:cNvSpPr>
          <p:nvPr>
            <p:ph idx="1"/>
          </p:nvPr>
        </p:nvSpPr>
        <p:spPr>
          <a:xfrm>
            <a:off x="1307343" y="1166814"/>
            <a:ext cx="10477814" cy="4870173"/>
          </a:xfrm>
        </p:spPr>
        <p:txBody>
          <a:bodyPr>
            <a:noAutofit/>
          </a:bodyPr>
          <a:lstStyle/>
          <a:p>
            <a:pPr>
              <a:buFontTx/>
              <a:buChar char="-"/>
            </a:pPr>
            <a:r>
              <a:rPr lang="el-GR" sz="4000" b="1" dirty="0">
                <a:latin typeface="Bookman Old Style" panose="02050604050505020204" pitchFamily="18" charset="0"/>
              </a:rPr>
              <a:t>Άραγε πήγε στο θέατρο σκιών;</a:t>
            </a:r>
          </a:p>
          <a:p>
            <a:pPr marL="0" indent="0">
              <a:buNone/>
            </a:pPr>
            <a:r>
              <a:rPr lang="el-GR" sz="4000" b="1" dirty="0">
                <a:latin typeface="Bookman Old Style" panose="02050604050505020204" pitchFamily="18" charset="0"/>
              </a:rPr>
              <a:t>- Μήπως έφυγε μακριά;</a:t>
            </a:r>
          </a:p>
          <a:p>
            <a:pPr marL="0" indent="0">
              <a:buNone/>
            </a:pPr>
            <a:r>
              <a:rPr lang="el-GR" sz="4000" b="1" dirty="0">
                <a:latin typeface="Bookman Old Style" panose="02050604050505020204" pitchFamily="18" charset="0"/>
              </a:rPr>
              <a:t>- Ίσως να πήγε στο θέατρο σκιών…</a:t>
            </a:r>
          </a:p>
          <a:p>
            <a:pPr>
              <a:buFontTx/>
              <a:buChar char="-"/>
            </a:pPr>
            <a:r>
              <a:rPr lang="el-GR" sz="4000" b="1" dirty="0">
                <a:latin typeface="Bookman Old Style" panose="02050604050505020204" pitchFamily="18" charset="0"/>
              </a:rPr>
              <a:t>Πιστεύω πως πήγε στη λεμονιά!</a:t>
            </a:r>
          </a:p>
          <a:p>
            <a:pPr marL="0" indent="0">
              <a:buNone/>
            </a:pPr>
            <a:endParaRPr lang="el-GR" sz="4000" b="1" dirty="0">
              <a:latin typeface="Bookman Old Style" panose="02050604050505020204" pitchFamily="18" charset="0"/>
            </a:endParaRPr>
          </a:p>
          <a:p>
            <a:pPr marL="0" indent="0">
              <a:buNone/>
            </a:pPr>
            <a:r>
              <a:rPr lang="el-GR" sz="4000" b="1" dirty="0">
                <a:latin typeface="Bookman Old Style" panose="02050604050505020204" pitchFamily="18" charset="0"/>
              </a:rPr>
              <a:t>- Όχι, πήγε στο ζαχαροπλαστείο! Θα φτιάξει το πιο γλυκό, γλυκό που έγινε ποτέ!</a:t>
            </a:r>
          </a:p>
        </p:txBody>
      </p:sp>
      <p:pic>
        <p:nvPicPr>
          <p:cNvPr id="7" name="Εικόνα 6">
            <a:extLst>
              <a:ext uri="{FF2B5EF4-FFF2-40B4-BE49-F238E27FC236}">
                <a16:creationId xmlns:a16="http://schemas.microsoft.com/office/drawing/2014/main" id="{D3E7CE10-57C0-42DF-BCEA-ECBFFD11B310}"/>
              </a:ext>
            </a:extLst>
          </p:cNvPr>
          <p:cNvPicPr>
            <a:picLocks noChangeAspect="1"/>
          </p:cNvPicPr>
          <p:nvPr/>
        </p:nvPicPr>
        <p:blipFill>
          <a:blip r:embed="rId2"/>
          <a:stretch>
            <a:fillRect/>
          </a:stretch>
        </p:blipFill>
        <p:spPr>
          <a:xfrm>
            <a:off x="536205" y="953765"/>
            <a:ext cx="771525" cy="819150"/>
          </a:xfrm>
          <a:prstGeom prst="rect">
            <a:avLst/>
          </a:prstGeom>
        </p:spPr>
      </p:pic>
      <p:pic>
        <p:nvPicPr>
          <p:cNvPr id="9" name="Εικόνα 8">
            <a:extLst>
              <a:ext uri="{FF2B5EF4-FFF2-40B4-BE49-F238E27FC236}">
                <a16:creationId xmlns:a16="http://schemas.microsoft.com/office/drawing/2014/main" id="{9E731332-CD98-4BA3-946A-E8FA62F58EAD}"/>
              </a:ext>
            </a:extLst>
          </p:cNvPr>
          <p:cNvPicPr>
            <a:picLocks noChangeAspect="1"/>
          </p:cNvPicPr>
          <p:nvPr/>
        </p:nvPicPr>
        <p:blipFill>
          <a:blip r:embed="rId3"/>
          <a:stretch>
            <a:fillRect/>
          </a:stretch>
        </p:blipFill>
        <p:spPr>
          <a:xfrm>
            <a:off x="477658" y="1853113"/>
            <a:ext cx="781050" cy="838200"/>
          </a:xfrm>
          <a:prstGeom prst="rect">
            <a:avLst/>
          </a:prstGeom>
        </p:spPr>
      </p:pic>
      <p:pic>
        <p:nvPicPr>
          <p:cNvPr id="11" name="Εικόνα 10">
            <a:extLst>
              <a:ext uri="{FF2B5EF4-FFF2-40B4-BE49-F238E27FC236}">
                <a16:creationId xmlns:a16="http://schemas.microsoft.com/office/drawing/2014/main" id="{E1ADBF1B-86EA-403B-BA65-17AC16865B84}"/>
              </a:ext>
            </a:extLst>
          </p:cNvPr>
          <p:cNvPicPr>
            <a:picLocks noChangeAspect="1"/>
          </p:cNvPicPr>
          <p:nvPr/>
        </p:nvPicPr>
        <p:blipFill>
          <a:blip r:embed="rId4"/>
          <a:stretch>
            <a:fillRect/>
          </a:stretch>
        </p:blipFill>
        <p:spPr>
          <a:xfrm>
            <a:off x="485508" y="2815292"/>
            <a:ext cx="838200" cy="876300"/>
          </a:xfrm>
          <a:prstGeom prst="rect">
            <a:avLst/>
          </a:prstGeom>
        </p:spPr>
      </p:pic>
      <p:pic>
        <p:nvPicPr>
          <p:cNvPr id="13" name="Εικόνα 12">
            <a:extLst>
              <a:ext uri="{FF2B5EF4-FFF2-40B4-BE49-F238E27FC236}">
                <a16:creationId xmlns:a16="http://schemas.microsoft.com/office/drawing/2014/main" id="{E81AAE78-4087-441E-977D-635F831124D6}"/>
              </a:ext>
            </a:extLst>
          </p:cNvPr>
          <p:cNvPicPr>
            <a:picLocks noChangeAspect="1"/>
          </p:cNvPicPr>
          <p:nvPr/>
        </p:nvPicPr>
        <p:blipFill>
          <a:blip r:embed="rId5"/>
          <a:stretch>
            <a:fillRect/>
          </a:stretch>
        </p:blipFill>
        <p:spPr>
          <a:xfrm>
            <a:off x="460989" y="3775735"/>
            <a:ext cx="814388" cy="902695"/>
          </a:xfrm>
          <a:prstGeom prst="rect">
            <a:avLst/>
          </a:prstGeom>
        </p:spPr>
      </p:pic>
      <p:pic>
        <p:nvPicPr>
          <p:cNvPr id="15" name="Εικόνα 14">
            <a:extLst>
              <a:ext uri="{FF2B5EF4-FFF2-40B4-BE49-F238E27FC236}">
                <a16:creationId xmlns:a16="http://schemas.microsoft.com/office/drawing/2014/main" id="{D50A5E2A-DE15-4DAE-9CF7-FCA6E770BD54}"/>
              </a:ext>
            </a:extLst>
          </p:cNvPr>
          <p:cNvPicPr>
            <a:picLocks noChangeAspect="1"/>
          </p:cNvPicPr>
          <p:nvPr/>
        </p:nvPicPr>
        <p:blipFill>
          <a:blip r:embed="rId6"/>
          <a:stretch>
            <a:fillRect/>
          </a:stretch>
        </p:blipFill>
        <p:spPr>
          <a:xfrm>
            <a:off x="492450" y="4982887"/>
            <a:ext cx="790575" cy="809625"/>
          </a:xfrm>
          <a:prstGeom prst="rect">
            <a:avLst/>
          </a:prstGeom>
        </p:spPr>
      </p:pic>
    </p:spTree>
    <p:extLst>
      <p:ext uri="{BB962C8B-B14F-4D97-AF65-F5344CB8AC3E}">
        <p14:creationId xmlns:p14="http://schemas.microsoft.com/office/powerpoint/2010/main" val="1215534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2" descr="ΣΤΟ ΖΑΧΑΡΟΠΛΑΣΤΕΙΟ ΤΟΥ ΓΛΥΚΟΣΑΥΡΟΥ (επανάληψη) | ΤΟ ΚΟΚΚΙΝΟ ΜΠΑΛΟΝΙ">
            <a:extLst>
              <a:ext uri="{FF2B5EF4-FFF2-40B4-BE49-F238E27FC236}">
                <a16:creationId xmlns:a16="http://schemas.microsoft.com/office/drawing/2014/main" id="{55DB7A01-19DB-4444-8644-4B4BBAC5428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753"/>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4C3726A3-7CD7-4815-9080-369DF4EAF2F1}"/>
              </a:ext>
            </a:extLst>
          </p:cNvPr>
          <p:cNvSpPr>
            <a:spLocks noGrp="1"/>
          </p:cNvSpPr>
          <p:nvPr>
            <p:ph type="title"/>
          </p:nvPr>
        </p:nvSpPr>
        <p:spPr>
          <a:xfrm>
            <a:off x="5591031" y="2851765"/>
            <a:ext cx="6057630" cy="2372168"/>
          </a:xfrm>
        </p:spPr>
        <p:txBody>
          <a:bodyPr vert="horz" lIns="91440" tIns="45720" rIns="91440" bIns="45720" rtlCol="0" anchor="b">
            <a:normAutofit fontScale="90000"/>
          </a:bodyPr>
          <a:lstStyle/>
          <a:p>
            <a:pPr algn="ctr"/>
            <a:r>
              <a:rPr lang="el-GR" sz="5400" b="1" dirty="0">
                <a:solidFill>
                  <a:schemeClr val="tx1"/>
                </a:solidFill>
              </a:rPr>
              <a:t>Θα φτιάξω το πιο γλυκό, γλυκό που έγινε ποτέ!!</a:t>
            </a:r>
            <a:br>
              <a:rPr lang="el-GR" sz="5400" b="1" dirty="0">
                <a:solidFill>
                  <a:schemeClr val="tx1"/>
                </a:solidFill>
              </a:rPr>
            </a:br>
            <a:br>
              <a:rPr lang="el-GR" sz="5400" b="1" dirty="0">
                <a:solidFill>
                  <a:schemeClr val="tx1"/>
                </a:solidFill>
              </a:rPr>
            </a:br>
            <a:r>
              <a:rPr lang="en-US" sz="3100" b="1" dirty="0">
                <a:solidFill>
                  <a:schemeClr val="tx1"/>
                </a:solidFill>
                <a:hlinkClick r:id="rId3"/>
              </a:rPr>
              <a:t>https://www.youtube.com/watch?v=3qUiYWF36WY</a:t>
            </a:r>
            <a:br>
              <a:rPr lang="el-GR" sz="3100" b="1" dirty="0">
                <a:solidFill>
                  <a:schemeClr val="tx1"/>
                </a:solidFill>
              </a:rPr>
            </a:br>
            <a:endParaRPr lang="en-US" sz="3100" b="1" dirty="0">
              <a:solidFill>
                <a:schemeClr val="tx1"/>
              </a:solidFill>
            </a:endParaRPr>
          </a:p>
        </p:txBody>
      </p:sp>
    </p:spTree>
    <p:extLst>
      <p:ext uri="{BB962C8B-B14F-4D97-AF65-F5344CB8AC3E}">
        <p14:creationId xmlns:p14="http://schemas.microsoft.com/office/powerpoint/2010/main" val="2221740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22721E-DA12-4381-AFD5-DF52CF12C692}"/>
              </a:ext>
            </a:extLst>
          </p:cNvPr>
          <p:cNvSpPr>
            <a:spLocks noGrp="1"/>
          </p:cNvSpPr>
          <p:nvPr>
            <p:ph type="title"/>
          </p:nvPr>
        </p:nvSpPr>
        <p:spPr/>
        <p:txBody>
          <a:bodyPr>
            <a:normAutofit fontScale="90000"/>
          </a:bodyPr>
          <a:lstStyle/>
          <a:p>
            <a:pPr algn="ctr"/>
            <a:r>
              <a:rPr lang="el-GR" b="1" dirty="0">
                <a:solidFill>
                  <a:schemeClr val="tx1"/>
                </a:solidFill>
                <a:latin typeface="Segoe Script" panose="030B0504020000000003" pitchFamily="66" charset="0"/>
              </a:rPr>
              <a:t>Ας ακούσουμε το τραγουδάκι του μάγειρα Τσελεμεντέ, να δώσουμε έμπνευση στον </a:t>
            </a:r>
            <a:r>
              <a:rPr lang="el-GR" b="1" dirty="0" err="1">
                <a:solidFill>
                  <a:schemeClr val="tx1"/>
                </a:solidFill>
                <a:latin typeface="Segoe Script" panose="030B0504020000000003" pitchFamily="66" charset="0"/>
              </a:rPr>
              <a:t>Γλυκόσαυρό</a:t>
            </a:r>
            <a:r>
              <a:rPr lang="el-GR" b="1" dirty="0">
                <a:solidFill>
                  <a:schemeClr val="tx1"/>
                </a:solidFill>
                <a:latin typeface="Segoe Script" panose="030B0504020000000003" pitchFamily="66" charset="0"/>
              </a:rPr>
              <a:t> μας!!</a:t>
            </a:r>
          </a:p>
        </p:txBody>
      </p:sp>
      <p:pic>
        <p:nvPicPr>
          <p:cNvPr id="5" name="Θέση περιεχομένου 4">
            <a:extLst>
              <a:ext uri="{FF2B5EF4-FFF2-40B4-BE49-F238E27FC236}">
                <a16:creationId xmlns:a16="http://schemas.microsoft.com/office/drawing/2014/main" id="{FA2B9201-A0C1-4927-8A06-811873E3EC4F}"/>
              </a:ext>
            </a:extLst>
          </p:cNvPr>
          <p:cNvPicPr>
            <a:picLocks noGrp="1" noChangeAspect="1"/>
          </p:cNvPicPr>
          <p:nvPr>
            <p:ph idx="1"/>
          </p:nvPr>
        </p:nvPicPr>
        <p:blipFill>
          <a:blip r:embed="rId2"/>
          <a:stretch>
            <a:fillRect/>
          </a:stretch>
        </p:blipFill>
        <p:spPr>
          <a:xfrm>
            <a:off x="3801261" y="3346471"/>
            <a:ext cx="5646519" cy="3511529"/>
          </a:xfrm>
        </p:spPr>
      </p:pic>
      <p:sp>
        <p:nvSpPr>
          <p:cNvPr id="6" name="TextBox 5">
            <a:extLst>
              <a:ext uri="{FF2B5EF4-FFF2-40B4-BE49-F238E27FC236}">
                <a16:creationId xmlns:a16="http://schemas.microsoft.com/office/drawing/2014/main" id="{A39E21B1-14FA-430C-B634-6239151F7259}"/>
              </a:ext>
            </a:extLst>
          </p:cNvPr>
          <p:cNvSpPr txBox="1"/>
          <p:nvPr/>
        </p:nvSpPr>
        <p:spPr>
          <a:xfrm>
            <a:off x="331305" y="2546252"/>
            <a:ext cx="10614992" cy="800219"/>
          </a:xfrm>
          <a:prstGeom prst="rect">
            <a:avLst/>
          </a:prstGeom>
          <a:noFill/>
        </p:spPr>
        <p:txBody>
          <a:bodyPr wrap="square" rtlCol="0">
            <a:spAutoFit/>
          </a:bodyPr>
          <a:lstStyle/>
          <a:p>
            <a:r>
              <a:rPr lang="en-US" sz="2800" dirty="0">
                <a:hlinkClick r:id="rId3">
                  <a:extLst>
                    <a:ext uri="{A12FA001-AC4F-418D-AE19-62706E023703}">
                      <ahyp:hlinkClr xmlns:ahyp="http://schemas.microsoft.com/office/drawing/2018/hyperlinkcolor" val="tx"/>
                    </a:ext>
                  </a:extLst>
                </a:hlinkClick>
              </a:rPr>
              <a:t>https://www.youtube.com/watch?v=HcEOyDnUNWk&amp;t=55s</a:t>
            </a:r>
            <a:endParaRPr lang="el-GR" sz="2800" dirty="0"/>
          </a:p>
          <a:p>
            <a:endParaRPr lang="el-GR" dirty="0"/>
          </a:p>
        </p:txBody>
      </p:sp>
      <p:pic>
        <p:nvPicPr>
          <p:cNvPr id="7" name="Picture 2" descr="ΣΤΟ ΖΑΧΑΡΟΠΛΑΣΤΕΙΟ ΤΟΥ ΓΛΥΚΟΣΑΥΡΟΥ (επανάληψη) | ΤΟ ΚΟΚΚΙΝΟ ΜΠΑΛΟΝΙ">
            <a:extLst>
              <a:ext uri="{FF2B5EF4-FFF2-40B4-BE49-F238E27FC236}">
                <a16:creationId xmlns:a16="http://schemas.microsoft.com/office/drawing/2014/main" id="{91C75943-AA8C-4192-A832-31D1123364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53"/>
          <a:stretch/>
        </p:blipFill>
        <p:spPr bwMode="auto">
          <a:xfrm>
            <a:off x="886265" y="3346470"/>
            <a:ext cx="2605508" cy="3312099"/>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84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179F88-5157-4B66-ADB1-60F5F0D4E5E8}"/>
              </a:ext>
            </a:extLst>
          </p:cNvPr>
          <p:cNvSpPr>
            <a:spLocks noGrp="1"/>
          </p:cNvSpPr>
          <p:nvPr>
            <p:ph type="title"/>
          </p:nvPr>
        </p:nvSpPr>
        <p:spPr>
          <a:xfrm>
            <a:off x="2040138" y="419781"/>
            <a:ext cx="7213215" cy="1320800"/>
          </a:xfrm>
        </p:spPr>
        <p:txBody>
          <a:bodyPr>
            <a:normAutofit fontScale="90000"/>
          </a:bodyPr>
          <a:lstStyle/>
          <a:p>
            <a:pPr algn="ctr"/>
            <a:r>
              <a:rPr lang="el-GR" sz="4900" b="1" dirty="0"/>
              <a:t>Ας ακούσουμε όμως ποιος έφτιαξε πρώτος το πιο γλυκό, </a:t>
            </a:r>
            <a:r>
              <a:rPr lang="el-GR" sz="4900" b="1" i="1" dirty="0"/>
              <a:t>γλυκό που έγινε ποτέ</a:t>
            </a:r>
            <a:r>
              <a:rPr lang="el-GR" sz="4900" b="1" dirty="0"/>
              <a:t>!!</a:t>
            </a:r>
            <a:br>
              <a:rPr lang="el-GR" dirty="0"/>
            </a:br>
            <a:br>
              <a:rPr lang="el-GR" dirty="0"/>
            </a:br>
            <a:br>
              <a:rPr lang="el-GR" dirty="0"/>
            </a:br>
            <a:br>
              <a:rPr lang="el-GR" dirty="0"/>
            </a:br>
            <a:r>
              <a:rPr lang="en-US" dirty="0">
                <a:hlinkClick r:id="rId2"/>
              </a:rPr>
              <a:t>https://www.youtube.com/watch?v=bcNjlqUdANU</a:t>
            </a:r>
            <a:br>
              <a:rPr lang="el-GR" dirty="0"/>
            </a:br>
            <a:endParaRPr lang="el-GR" dirty="0"/>
          </a:p>
        </p:txBody>
      </p:sp>
      <p:pic>
        <p:nvPicPr>
          <p:cNvPr id="4" name="Εικόνα 3">
            <a:extLst>
              <a:ext uri="{FF2B5EF4-FFF2-40B4-BE49-F238E27FC236}">
                <a16:creationId xmlns:a16="http://schemas.microsoft.com/office/drawing/2014/main" id="{D154E5FA-65BC-45CE-8643-6B516CC114DA}"/>
              </a:ext>
            </a:extLst>
          </p:cNvPr>
          <p:cNvPicPr>
            <a:picLocks noChangeAspect="1"/>
          </p:cNvPicPr>
          <p:nvPr/>
        </p:nvPicPr>
        <p:blipFill>
          <a:blip r:embed="rId3"/>
          <a:stretch>
            <a:fillRect/>
          </a:stretch>
        </p:blipFill>
        <p:spPr>
          <a:xfrm>
            <a:off x="0" y="2540000"/>
            <a:ext cx="2759611" cy="2024743"/>
          </a:xfrm>
          <a:prstGeom prst="rect">
            <a:avLst/>
          </a:prstGeom>
        </p:spPr>
      </p:pic>
      <p:pic>
        <p:nvPicPr>
          <p:cNvPr id="6" name="Εικόνα 5">
            <a:extLst>
              <a:ext uri="{FF2B5EF4-FFF2-40B4-BE49-F238E27FC236}">
                <a16:creationId xmlns:a16="http://schemas.microsoft.com/office/drawing/2014/main" id="{A36758DC-1BF5-4051-B6D6-2D398D20F1AB}"/>
              </a:ext>
            </a:extLst>
          </p:cNvPr>
          <p:cNvPicPr>
            <a:picLocks noChangeAspect="1"/>
          </p:cNvPicPr>
          <p:nvPr/>
        </p:nvPicPr>
        <p:blipFill>
          <a:blip r:embed="rId4"/>
          <a:stretch>
            <a:fillRect/>
          </a:stretch>
        </p:blipFill>
        <p:spPr>
          <a:xfrm>
            <a:off x="9316324" y="0"/>
            <a:ext cx="2875676" cy="1981134"/>
          </a:xfrm>
          <a:prstGeom prst="rect">
            <a:avLst/>
          </a:prstGeom>
        </p:spPr>
      </p:pic>
      <p:pic>
        <p:nvPicPr>
          <p:cNvPr id="8" name="Εικόνα 7">
            <a:extLst>
              <a:ext uri="{FF2B5EF4-FFF2-40B4-BE49-F238E27FC236}">
                <a16:creationId xmlns:a16="http://schemas.microsoft.com/office/drawing/2014/main" id="{323291D4-9EBA-4590-B85B-49C71A67CF4E}"/>
              </a:ext>
            </a:extLst>
          </p:cNvPr>
          <p:cNvPicPr>
            <a:picLocks noChangeAspect="1"/>
          </p:cNvPicPr>
          <p:nvPr/>
        </p:nvPicPr>
        <p:blipFill>
          <a:blip r:embed="rId5"/>
          <a:stretch>
            <a:fillRect/>
          </a:stretch>
        </p:blipFill>
        <p:spPr>
          <a:xfrm>
            <a:off x="9432389" y="2114523"/>
            <a:ext cx="2759611" cy="1914325"/>
          </a:xfrm>
          <a:prstGeom prst="rect">
            <a:avLst/>
          </a:prstGeom>
        </p:spPr>
      </p:pic>
      <p:pic>
        <p:nvPicPr>
          <p:cNvPr id="10" name="Εικόνα 9">
            <a:extLst>
              <a:ext uri="{FF2B5EF4-FFF2-40B4-BE49-F238E27FC236}">
                <a16:creationId xmlns:a16="http://schemas.microsoft.com/office/drawing/2014/main" id="{82EA716E-03CF-420F-B63A-B38682263D49}"/>
              </a:ext>
            </a:extLst>
          </p:cNvPr>
          <p:cNvPicPr>
            <a:picLocks noChangeAspect="1"/>
          </p:cNvPicPr>
          <p:nvPr/>
        </p:nvPicPr>
        <p:blipFill>
          <a:blip r:embed="rId6"/>
          <a:stretch>
            <a:fillRect/>
          </a:stretch>
        </p:blipFill>
        <p:spPr>
          <a:xfrm>
            <a:off x="9381590" y="4162237"/>
            <a:ext cx="2759610" cy="1914738"/>
          </a:xfrm>
          <a:prstGeom prst="rect">
            <a:avLst/>
          </a:prstGeom>
        </p:spPr>
      </p:pic>
    </p:spTree>
    <p:extLst>
      <p:ext uri="{BB962C8B-B14F-4D97-AF65-F5344CB8AC3E}">
        <p14:creationId xmlns:p14="http://schemas.microsoft.com/office/powerpoint/2010/main" val="232440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ΣΤΟ ΖΑΧΑΡΟΠΛΑΣΤΕΙΟ ΤΟΥ ΓΛΥΚΟΣΑΥΡΟΥ (επανάληψη) | ΤΟ ΚΟΚΚΙΝΟ ΜΠΑΛΟΝΙ">
            <a:extLst>
              <a:ext uri="{FF2B5EF4-FFF2-40B4-BE49-F238E27FC236}">
                <a16:creationId xmlns:a16="http://schemas.microsoft.com/office/drawing/2014/main" id="{55DB7A01-19DB-4444-8644-4B4BBAC5428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753"/>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4C3726A3-7CD7-4815-9080-369DF4EAF2F1}"/>
              </a:ext>
            </a:extLst>
          </p:cNvPr>
          <p:cNvSpPr>
            <a:spLocks noGrp="1"/>
          </p:cNvSpPr>
          <p:nvPr>
            <p:ph type="title"/>
          </p:nvPr>
        </p:nvSpPr>
        <p:spPr>
          <a:xfrm>
            <a:off x="5246474" y="2464903"/>
            <a:ext cx="6203404" cy="1606090"/>
          </a:xfrm>
        </p:spPr>
        <p:txBody>
          <a:bodyPr vert="horz" lIns="91440" tIns="45720" rIns="91440" bIns="45720" rtlCol="0" anchor="b">
            <a:normAutofit fontScale="90000"/>
          </a:bodyPr>
          <a:lstStyle/>
          <a:p>
            <a:pPr algn="ctr"/>
            <a:r>
              <a:rPr lang="el-GR" sz="5400" b="1" dirty="0">
                <a:solidFill>
                  <a:schemeClr val="tx1"/>
                </a:solidFill>
              </a:rPr>
              <a:t>Η γιαγιά μου η </a:t>
            </a:r>
            <a:r>
              <a:rPr lang="el-GR" sz="5400" b="1" dirty="0" err="1">
                <a:solidFill>
                  <a:schemeClr val="tx1"/>
                </a:solidFill>
              </a:rPr>
              <a:t>Βροντοσαυρίνα</a:t>
            </a:r>
            <a:r>
              <a:rPr lang="el-GR" sz="5400" b="1" dirty="0">
                <a:solidFill>
                  <a:schemeClr val="tx1"/>
                </a:solidFill>
              </a:rPr>
              <a:t> </a:t>
            </a:r>
            <a:r>
              <a:rPr lang="el-GR" sz="5400" b="1" dirty="0" err="1">
                <a:solidFill>
                  <a:schemeClr val="tx1"/>
                </a:solidFill>
              </a:rPr>
              <a:t>Γλυκερίνα</a:t>
            </a:r>
            <a:r>
              <a:rPr lang="el-GR" sz="5400" b="1" dirty="0">
                <a:solidFill>
                  <a:schemeClr val="tx1"/>
                </a:solidFill>
              </a:rPr>
              <a:t>!!!</a:t>
            </a:r>
            <a:endParaRPr lang="en-US" sz="5400" b="1" dirty="0">
              <a:solidFill>
                <a:schemeClr val="tx1"/>
              </a:solidFill>
            </a:endParaRPr>
          </a:p>
        </p:txBody>
      </p:sp>
    </p:spTree>
    <p:extLst>
      <p:ext uri="{BB962C8B-B14F-4D97-AF65-F5344CB8AC3E}">
        <p14:creationId xmlns:p14="http://schemas.microsoft.com/office/powerpoint/2010/main" val="183277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BBE020-6352-4FFB-8ED3-ABAED0C19C7B}"/>
              </a:ext>
            </a:extLst>
          </p:cNvPr>
          <p:cNvSpPr>
            <a:spLocks noGrp="1"/>
          </p:cNvSpPr>
          <p:nvPr>
            <p:ph type="title"/>
          </p:nvPr>
        </p:nvSpPr>
        <p:spPr>
          <a:xfrm>
            <a:off x="169334" y="159657"/>
            <a:ext cx="4576837" cy="1320800"/>
          </a:xfrm>
        </p:spPr>
        <p:txBody>
          <a:bodyPr>
            <a:normAutofit fontScale="90000"/>
          </a:bodyPr>
          <a:lstStyle/>
          <a:p>
            <a:pPr algn="ctr"/>
            <a:r>
              <a:rPr lang="el-GR" b="1" dirty="0">
                <a:solidFill>
                  <a:schemeClr val="tx1"/>
                </a:solidFill>
              </a:rPr>
              <a:t>Ας ξεκινήσουμε με παιχνίδια επανάληψης! Πάτησε στον σύνδεσμο που ακολουθεί και παίξε με τις φωνούλες: </a:t>
            </a:r>
            <a:r>
              <a:rPr lang="el-GR" b="1" dirty="0" err="1">
                <a:solidFill>
                  <a:schemeClr val="tx1"/>
                </a:solidFill>
              </a:rPr>
              <a:t>θ,μ,η,γ</a:t>
            </a:r>
            <a:r>
              <a:rPr lang="el-GR" b="1" dirty="0">
                <a:solidFill>
                  <a:schemeClr val="tx1"/>
                </a:solidFill>
              </a:rPr>
              <a:t> για να τις θυμηθείς.</a:t>
            </a:r>
          </a:p>
        </p:txBody>
      </p:sp>
      <p:sp>
        <p:nvSpPr>
          <p:cNvPr id="3" name="Θέση περιεχομένου 2">
            <a:extLst>
              <a:ext uri="{FF2B5EF4-FFF2-40B4-BE49-F238E27FC236}">
                <a16:creationId xmlns:a16="http://schemas.microsoft.com/office/drawing/2014/main" id="{9655E93A-D84A-422C-A78A-2F8D1CF00890}"/>
              </a:ext>
            </a:extLst>
          </p:cNvPr>
          <p:cNvSpPr>
            <a:spLocks noGrp="1"/>
          </p:cNvSpPr>
          <p:nvPr>
            <p:ph idx="1"/>
          </p:nvPr>
        </p:nvSpPr>
        <p:spPr>
          <a:xfrm>
            <a:off x="4975668" y="1930400"/>
            <a:ext cx="8596668" cy="1453469"/>
          </a:xfrm>
        </p:spPr>
        <p:txBody>
          <a:bodyPr/>
          <a:lstStyle/>
          <a:p>
            <a:r>
              <a:rPr lang="en-US" sz="6000" b="1" dirty="0">
                <a:hlinkClick r:id="rId2"/>
              </a:rPr>
              <a:t>www.stintaxi.com</a:t>
            </a:r>
            <a:endParaRPr lang="en-US" sz="6000" b="1" dirty="0"/>
          </a:p>
          <a:p>
            <a:pPr marL="0" indent="0">
              <a:buNone/>
            </a:pPr>
            <a:endParaRPr lang="el-GR" dirty="0"/>
          </a:p>
        </p:txBody>
      </p:sp>
      <p:pic>
        <p:nvPicPr>
          <p:cNvPr id="5" name="Εικόνα 4">
            <a:extLst>
              <a:ext uri="{FF2B5EF4-FFF2-40B4-BE49-F238E27FC236}">
                <a16:creationId xmlns:a16="http://schemas.microsoft.com/office/drawing/2014/main" id="{402DBD39-0FA8-412F-B62C-46B45FDA0DC2}"/>
              </a:ext>
            </a:extLst>
          </p:cNvPr>
          <p:cNvPicPr>
            <a:picLocks noChangeAspect="1"/>
          </p:cNvPicPr>
          <p:nvPr/>
        </p:nvPicPr>
        <p:blipFill>
          <a:blip r:embed="rId3"/>
          <a:stretch>
            <a:fillRect/>
          </a:stretch>
        </p:blipFill>
        <p:spPr>
          <a:xfrm>
            <a:off x="5472512" y="2842589"/>
            <a:ext cx="6220732" cy="3913811"/>
          </a:xfrm>
          <a:prstGeom prst="rect">
            <a:avLst/>
          </a:prstGeom>
        </p:spPr>
      </p:pic>
      <p:pic>
        <p:nvPicPr>
          <p:cNvPr id="1026" name="Picture 2" descr="Turtle Clip Art - Turtle Images">
            <a:extLst>
              <a:ext uri="{FF2B5EF4-FFF2-40B4-BE49-F238E27FC236}">
                <a16:creationId xmlns:a16="http://schemas.microsoft.com/office/drawing/2014/main" id="{6121189F-CFA5-4239-B074-DB5E3F4A7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655" y="3730682"/>
            <a:ext cx="2368193" cy="296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674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0F3C37-C20F-4C96-A136-D2768FBBACAD}"/>
              </a:ext>
            </a:extLst>
          </p:cNvPr>
          <p:cNvSpPr>
            <a:spLocks noGrp="1"/>
          </p:cNvSpPr>
          <p:nvPr>
            <p:ph type="title"/>
          </p:nvPr>
        </p:nvSpPr>
        <p:spPr>
          <a:xfrm>
            <a:off x="5036457" y="609600"/>
            <a:ext cx="6458857" cy="1320800"/>
          </a:xfrm>
        </p:spPr>
        <p:txBody>
          <a:bodyPr>
            <a:normAutofit fontScale="90000"/>
          </a:bodyPr>
          <a:lstStyle/>
          <a:p>
            <a:pPr algn="ctr"/>
            <a:r>
              <a:rPr lang="el-GR" b="1" dirty="0">
                <a:solidFill>
                  <a:schemeClr val="tx1"/>
                </a:solidFill>
              </a:rPr>
              <a:t>Τι λέτε κι εσείς να φτιάξετε τον δικό σας </a:t>
            </a:r>
            <a:r>
              <a:rPr lang="el-GR" b="1" dirty="0" err="1">
                <a:solidFill>
                  <a:schemeClr val="tx1"/>
                </a:solidFill>
              </a:rPr>
              <a:t>Γλυκόσαυρο</a:t>
            </a:r>
            <a:r>
              <a:rPr lang="el-GR" b="1" dirty="0">
                <a:solidFill>
                  <a:schemeClr val="tx1"/>
                </a:solidFill>
              </a:rPr>
              <a:t>, παιδιά; Πάρτε  μια άσπρη κόλλα και σχεδιάστε τον κι αφού του αρέσουν τα γλυκά… Κόψτε λέξεις και γλυκά από περιοδικά! Αν δεν έχετε περιοδικά, μπορείτε να τα σχεδιάσετε!  Γεμίστε τον </a:t>
            </a:r>
            <a:r>
              <a:rPr lang="el-GR" b="1" dirty="0" err="1">
                <a:solidFill>
                  <a:schemeClr val="tx1"/>
                </a:solidFill>
              </a:rPr>
              <a:t>Γλυκόσαυρό</a:t>
            </a:r>
            <a:r>
              <a:rPr lang="el-GR" b="1" dirty="0">
                <a:solidFill>
                  <a:schemeClr val="tx1"/>
                </a:solidFill>
              </a:rPr>
              <a:t> σας με γλυκές λέξεις! Για να δούμε ποιος θα κάνει τον πιο γλυκό </a:t>
            </a:r>
            <a:r>
              <a:rPr lang="el-GR" b="1" dirty="0" err="1">
                <a:solidFill>
                  <a:schemeClr val="tx1"/>
                </a:solidFill>
              </a:rPr>
              <a:t>Γλυκόσαυρο</a:t>
            </a:r>
            <a:r>
              <a:rPr lang="el-GR" b="1" dirty="0">
                <a:solidFill>
                  <a:schemeClr val="tx1"/>
                </a:solidFill>
              </a:rPr>
              <a:t>!</a:t>
            </a:r>
          </a:p>
        </p:txBody>
      </p:sp>
      <p:pic>
        <p:nvPicPr>
          <p:cNvPr id="1026" name="Picture 2" descr="ΣΤΟ ΖΑΧΑΡΟΠΛΑΣΤΕΙΟ ΤΟΥ ΓΛΥΚΟΣΑΥΡΟΥ (επανάληψη) | ΤΟ ΚΟΚΚΙΝΟ ΜΠΑΛΟΝΙ">
            <a:extLst>
              <a:ext uri="{FF2B5EF4-FFF2-40B4-BE49-F238E27FC236}">
                <a16:creationId xmlns:a16="http://schemas.microsoft.com/office/drawing/2014/main" id="{EAC351AA-4361-4E50-AAF7-77648841B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635" y="147503"/>
            <a:ext cx="4149822" cy="649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21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C48BCE-824A-46EF-AC98-B2DD93F004B3}"/>
              </a:ext>
            </a:extLst>
          </p:cNvPr>
          <p:cNvSpPr>
            <a:spLocks noGrp="1"/>
          </p:cNvSpPr>
          <p:nvPr>
            <p:ph type="title"/>
          </p:nvPr>
        </p:nvSpPr>
        <p:spPr>
          <a:xfrm>
            <a:off x="2660877" y="196855"/>
            <a:ext cx="6424439" cy="1320800"/>
          </a:xfrm>
        </p:spPr>
        <p:txBody>
          <a:bodyPr>
            <a:normAutofit/>
          </a:bodyPr>
          <a:lstStyle/>
          <a:p>
            <a:r>
              <a:rPr lang="el-GR" b="1" u="sng" dirty="0"/>
              <a:t>Δείτε μερικές ιδέες άλλων παιδιών εδώ:</a:t>
            </a:r>
          </a:p>
        </p:txBody>
      </p:sp>
      <p:pic>
        <p:nvPicPr>
          <p:cNvPr id="19" name="Εικόνα 18">
            <a:extLst>
              <a:ext uri="{FF2B5EF4-FFF2-40B4-BE49-F238E27FC236}">
                <a16:creationId xmlns:a16="http://schemas.microsoft.com/office/drawing/2014/main" id="{9026EC05-42E2-458C-BD6B-269A2C080F22}"/>
              </a:ext>
            </a:extLst>
          </p:cNvPr>
          <p:cNvPicPr>
            <a:picLocks noChangeAspect="1"/>
          </p:cNvPicPr>
          <p:nvPr/>
        </p:nvPicPr>
        <p:blipFill rotWithShape="1">
          <a:blip r:embed="rId2">
            <a:alphaModFix/>
          </a:blip>
          <a:srcRect l="13840" r="7954" b="1"/>
          <a:stretch/>
        </p:blipFill>
        <p:spPr>
          <a:xfrm>
            <a:off x="1" y="10"/>
            <a:ext cx="1943283" cy="1714490"/>
          </a:xfrm>
          <a:custGeom>
            <a:avLst/>
            <a:gdLst/>
            <a:ahLst/>
            <a:cxnLst/>
            <a:rect l="l" t="t" r="r" b="b"/>
            <a:pathLst>
              <a:path w="1943283" h="1714500">
                <a:moveTo>
                  <a:pt x="0" y="0"/>
                </a:moveTo>
                <a:lnTo>
                  <a:pt x="1676558" y="0"/>
                </a:lnTo>
                <a:lnTo>
                  <a:pt x="1943283" y="1714500"/>
                </a:lnTo>
                <a:lnTo>
                  <a:pt x="0" y="1714500"/>
                </a:lnTo>
                <a:close/>
              </a:path>
            </a:pathLst>
          </a:custGeom>
        </p:spPr>
      </p:pic>
      <p:pic>
        <p:nvPicPr>
          <p:cNvPr id="17" name="Εικόνα 16">
            <a:extLst>
              <a:ext uri="{FF2B5EF4-FFF2-40B4-BE49-F238E27FC236}">
                <a16:creationId xmlns:a16="http://schemas.microsoft.com/office/drawing/2014/main" id="{444EDFCD-1756-4E16-AFAE-FC113EDA92B1}"/>
              </a:ext>
            </a:extLst>
          </p:cNvPr>
          <p:cNvPicPr>
            <a:picLocks noChangeAspect="1"/>
          </p:cNvPicPr>
          <p:nvPr/>
        </p:nvPicPr>
        <p:blipFill rotWithShape="1">
          <a:blip r:embed="rId3">
            <a:alphaModFix/>
          </a:blip>
          <a:srcRect l="1174" r="4414" b="8"/>
          <a:stretch/>
        </p:blipFill>
        <p:spPr>
          <a:xfrm>
            <a:off x="1" y="1714500"/>
            <a:ext cx="2210007" cy="1714498"/>
          </a:xfrm>
          <a:custGeom>
            <a:avLst/>
            <a:gdLst/>
            <a:ahLst/>
            <a:cxnLst/>
            <a:rect l="l" t="t" r="r" b="b"/>
            <a:pathLst>
              <a:path w="2210007" h="1714498">
                <a:moveTo>
                  <a:pt x="0" y="0"/>
                </a:moveTo>
                <a:lnTo>
                  <a:pt x="1943283" y="0"/>
                </a:lnTo>
                <a:lnTo>
                  <a:pt x="2210007" y="1714498"/>
                </a:lnTo>
                <a:lnTo>
                  <a:pt x="0" y="1714498"/>
                </a:lnTo>
                <a:close/>
              </a:path>
            </a:pathLst>
          </a:custGeom>
        </p:spPr>
      </p:pic>
      <p:cxnSp>
        <p:nvCxnSpPr>
          <p:cNvPr id="26" name="Straight Connector 25">
            <a:extLst>
              <a:ext uri="{FF2B5EF4-FFF2-40B4-BE49-F238E27FC236}">
                <a16:creationId xmlns:a16="http://schemas.microsoft.com/office/drawing/2014/main" id="{27AC90C5-C7B6-49B4-9F62-33BE7D24B6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714500"/>
            <a:ext cx="19432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Εικόνα 4">
            <a:extLst>
              <a:ext uri="{FF2B5EF4-FFF2-40B4-BE49-F238E27FC236}">
                <a16:creationId xmlns:a16="http://schemas.microsoft.com/office/drawing/2014/main" id="{754DF373-F232-48D5-A5CE-9FC9B7BEA868}"/>
              </a:ext>
            </a:extLst>
          </p:cNvPr>
          <p:cNvPicPr>
            <a:picLocks noChangeAspect="1"/>
          </p:cNvPicPr>
          <p:nvPr/>
        </p:nvPicPr>
        <p:blipFill rotWithShape="1">
          <a:blip r:embed="rId4">
            <a:alphaModFix/>
          </a:blip>
          <a:srcRect l="22970" r="3851" b="4"/>
          <a:stretch/>
        </p:blipFill>
        <p:spPr>
          <a:xfrm flipH="1">
            <a:off x="2285932" y="2714381"/>
            <a:ext cx="8710366" cy="3996688"/>
          </a:xfrm>
          <a:custGeom>
            <a:avLst/>
            <a:gdLst/>
            <a:ahLst/>
            <a:cxnLst/>
            <a:rect l="l" t="t" r="r" b="b"/>
            <a:pathLst>
              <a:path w="2474319" h="1698991">
                <a:moveTo>
                  <a:pt x="0" y="0"/>
                </a:moveTo>
                <a:lnTo>
                  <a:pt x="2210007" y="0"/>
                </a:lnTo>
                <a:lnTo>
                  <a:pt x="2474319" y="1698991"/>
                </a:lnTo>
                <a:lnTo>
                  <a:pt x="188387" y="1698991"/>
                </a:lnTo>
                <a:lnTo>
                  <a:pt x="0" y="574652"/>
                </a:lnTo>
                <a:close/>
              </a:path>
            </a:pathLst>
          </a:custGeom>
        </p:spPr>
      </p:pic>
      <p:cxnSp>
        <p:nvCxnSpPr>
          <p:cNvPr id="28" name="Straight Connector 27">
            <a:extLst>
              <a:ext uri="{FF2B5EF4-FFF2-40B4-BE49-F238E27FC236}">
                <a16:creationId xmlns:a16="http://schemas.microsoft.com/office/drawing/2014/main" id="{FA53BFA7-7771-4B70-B2CC-51EFFA9319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998"/>
            <a:ext cx="2210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Εικόνα 20">
            <a:extLst>
              <a:ext uri="{FF2B5EF4-FFF2-40B4-BE49-F238E27FC236}">
                <a16:creationId xmlns:a16="http://schemas.microsoft.com/office/drawing/2014/main" id="{F644A75A-8481-4011-AE71-94B87580C837}"/>
              </a:ext>
            </a:extLst>
          </p:cNvPr>
          <p:cNvPicPr>
            <a:picLocks noChangeAspect="1"/>
          </p:cNvPicPr>
          <p:nvPr/>
        </p:nvPicPr>
        <p:blipFill rotWithShape="1">
          <a:blip r:embed="rId5">
            <a:alphaModFix/>
          </a:blip>
          <a:srcRect r="8" b="2246"/>
          <a:stretch/>
        </p:blipFill>
        <p:spPr>
          <a:xfrm>
            <a:off x="238327" y="5143488"/>
            <a:ext cx="2555404" cy="1730008"/>
          </a:xfrm>
          <a:custGeom>
            <a:avLst/>
            <a:gdLst/>
            <a:ahLst/>
            <a:cxnLst/>
            <a:rect l="l" t="t" r="r" b="b"/>
            <a:pathLst>
              <a:path w="2555404" h="1730008">
                <a:moveTo>
                  <a:pt x="0" y="0"/>
                </a:moveTo>
                <a:lnTo>
                  <a:pt x="2285932" y="0"/>
                </a:lnTo>
                <a:lnTo>
                  <a:pt x="2538174" y="1621404"/>
                </a:lnTo>
                <a:lnTo>
                  <a:pt x="2538508" y="1621404"/>
                </a:lnTo>
                <a:lnTo>
                  <a:pt x="2555404" y="1730008"/>
                </a:lnTo>
                <a:lnTo>
                  <a:pt x="289868" y="1730008"/>
                </a:lnTo>
                <a:close/>
              </a:path>
            </a:pathLst>
          </a:custGeom>
        </p:spPr>
      </p:pic>
      <p:sp>
        <p:nvSpPr>
          <p:cNvPr id="30" name="Isosceles Triangle 8">
            <a:extLst>
              <a:ext uri="{FF2B5EF4-FFF2-40B4-BE49-F238E27FC236}">
                <a16:creationId xmlns:a16="http://schemas.microsoft.com/office/drawing/2014/main" id="{2D3F96D1-A749-49D3-BD9F-2CCF5271C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2" name="Straight Connector 31">
            <a:extLst>
              <a:ext uri="{FF2B5EF4-FFF2-40B4-BE49-F238E27FC236}">
                <a16:creationId xmlns:a16="http://schemas.microsoft.com/office/drawing/2014/main" id="{0B965B7B-8893-48AF-95FD-72F6A42845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388" y="5127992"/>
            <a:ext cx="22859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F6E7E89A-31D4-42F0-99A8-31AAC316CF45}"/>
              </a:ext>
            </a:extLst>
          </p:cNvPr>
          <p:cNvSpPr>
            <a:spLocks noGrp="1"/>
          </p:cNvSpPr>
          <p:nvPr>
            <p:ph idx="1"/>
          </p:nvPr>
        </p:nvSpPr>
        <p:spPr>
          <a:xfrm>
            <a:off x="1943284" y="1831765"/>
            <a:ext cx="9981992" cy="1852612"/>
          </a:xfrm>
        </p:spPr>
        <p:txBody>
          <a:bodyPr>
            <a:normAutofit/>
          </a:bodyPr>
          <a:lstStyle/>
          <a:p>
            <a:r>
              <a:rPr lang="en-US" sz="3600" b="1" dirty="0">
                <a:hlinkClick r:id="rId6">
                  <a:extLst>
                    <a:ext uri="{A12FA001-AC4F-418D-AE19-62706E023703}">
                      <ahyp:hlinkClr xmlns:ahyp="http://schemas.microsoft.com/office/drawing/2018/hyperlinkcolor" val="tx"/>
                    </a:ext>
                  </a:extLst>
                </a:hlinkClick>
              </a:rPr>
              <a:t>https://www.youtube.com/watch?v=sUzNTNs34xY</a:t>
            </a:r>
            <a:endParaRPr lang="el-GR" sz="3600" b="1" dirty="0"/>
          </a:p>
          <a:p>
            <a:endParaRPr lang="el-GR" dirty="0"/>
          </a:p>
        </p:txBody>
      </p:sp>
      <p:pic>
        <p:nvPicPr>
          <p:cNvPr id="23" name="Εικόνα 22">
            <a:extLst>
              <a:ext uri="{FF2B5EF4-FFF2-40B4-BE49-F238E27FC236}">
                <a16:creationId xmlns:a16="http://schemas.microsoft.com/office/drawing/2014/main" id="{FE01425D-E358-4AC3-998F-1F6B24336C64}"/>
              </a:ext>
            </a:extLst>
          </p:cNvPr>
          <p:cNvPicPr>
            <a:picLocks noChangeAspect="1"/>
          </p:cNvPicPr>
          <p:nvPr/>
        </p:nvPicPr>
        <p:blipFill>
          <a:blip r:embed="rId7"/>
          <a:stretch>
            <a:fillRect/>
          </a:stretch>
        </p:blipFill>
        <p:spPr>
          <a:xfrm>
            <a:off x="0" y="3757648"/>
            <a:ext cx="2285932" cy="1586080"/>
          </a:xfrm>
          <a:prstGeom prst="rect">
            <a:avLst/>
          </a:prstGeom>
        </p:spPr>
      </p:pic>
    </p:spTree>
    <p:extLst>
      <p:ext uri="{BB962C8B-B14F-4D97-AF65-F5344CB8AC3E}">
        <p14:creationId xmlns:p14="http://schemas.microsoft.com/office/powerpoint/2010/main" val="678809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63FCFC7-908A-4EB3-815F-A58D71E3DC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67FE66A-BDD8-450E-A251-E4919D21E8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C04AA6F-0468-4C1F-8F19-FD83BCEE5B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A038B22-B8E8-41AD-8143-857CB5DC7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E3AB9F9F-1DA1-4CC7-AB89-1FAD542A8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14033E2C-B754-4B55-ABD6-F0C9C817A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BAACC20F-5E91-4D23-847F-24A9C40EF7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70B44625-51C1-4CE3-AB02-70DA83D97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99BB6EE8-6C39-471C-9DF8-BF3B0B98A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F1372B95-288F-4F41-BF63-62FE9DB0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180689D-8E5F-4F01-9320-F0AB67F7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Τίτλος 1">
            <a:extLst>
              <a:ext uri="{FF2B5EF4-FFF2-40B4-BE49-F238E27FC236}">
                <a16:creationId xmlns:a16="http://schemas.microsoft.com/office/drawing/2014/main" id="{718D7B24-0C85-403C-B911-63C8FEEE55AB}"/>
              </a:ext>
            </a:extLst>
          </p:cNvPr>
          <p:cNvSpPr>
            <a:spLocks noGrp="1"/>
          </p:cNvSpPr>
          <p:nvPr>
            <p:ph type="title"/>
          </p:nvPr>
        </p:nvSpPr>
        <p:spPr>
          <a:xfrm>
            <a:off x="5153566" y="1855305"/>
            <a:ext cx="4909582" cy="3838113"/>
          </a:xfrm>
        </p:spPr>
        <p:txBody>
          <a:bodyPr vert="horz" lIns="91440" tIns="45720" rIns="91440" bIns="45720" rtlCol="0" anchor="b">
            <a:noAutofit/>
          </a:bodyPr>
          <a:lstStyle/>
          <a:p>
            <a:pPr algn="ctr">
              <a:lnSpc>
                <a:spcPct val="90000"/>
              </a:lnSpc>
            </a:pPr>
            <a:r>
              <a:rPr lang="en-US" sz="3200" b="1" dirty="0">
                <a:solidFill>
                  <a:schemeClr val="tx1"/>
                </a:solidFill>
              </a:rPr>
              <a:t>Να </a:t>
            </a:r>
            <a:r>
              <a:rPr lang="en-US" sz="3200" b="1" dirty="0" err="1">
                <a:solidFill>
                  <a:schemeClr val="tx1"/>
                </a:solidFill>
              </a:rPr>
              <a:t>ολοκληρώσεις</a:t>
            </a:r>
            <a:r>
              <a:rPr lang="en-US" sz="3200" b="1" dirty="0">
                <a:solidFill>
                  <a:schemeClr val="tx1"/>
                </a:solidFill>
              </a:rPr>
              <a:t> </a:t>
            </a:r>
            <a:r>
              <a:rPr lang="en-US" sz="3200" b="1" dirty="0" err="1">
                <a:solidFill>
                  <a:schemeClr val="tx1"/>
                </a:solidFill>
              </a:rPr>
              <a:t>την</a:t>
            </a:r>
            <a:r>
              <a:rPr lang="en-US" sz="3200" b="1" dirty="0">
                <a:solidFill>
                  <a:schemeClr val="tx1"/>
                </a:solidFill>
              </a:rPr>
              <a:t> </a:t>
            </a:r>
            <a:r>
              <a:rPr lang="en-US" sz="3200" b="1" dirty="0" err="1">
                <a:solidFill>
                  <a:schemeClr val="tx1"/>
                </a:solidFill>
              </a:rPr>
              <a:t>εξάσκησή</a:t>
            </a:r>
            <a:r>
              <a:rPr lang="en-US" sz="3200" b="1" dirty="0">
                <a:solidFill>
                  <a:schemeClr val="tx1"/>
                </a:solidFill>
              </a:rPr>
              <a:t> </a:t>
            </a:r>
            <a:r>
              <a:rPr lang="en-US" sz="3200" b="1" dirty="0" err="1">
                <a:solidFill>
                  <a:schemeClr val="tx1"/>
                </a:solidFill>
              </a:rPr>
              <a:t>σου</a:t>
            </a:r>
            <a:r>
              <a:rPr lang="en-US" sz="3200" b="1" dirty="0">
                <a:solidFill>
                  <a:schemeClr val="tx1"/>
                </a:solidFill>
              </a:rPr>
              <a:t> </a:t>
            </a:r>
            <a:r>
              <a:rPr lang="en-US" sz="3200" b="1" dirty="0" err="1">
                <a:solidFill>
                  <a:schemeClr val="tx1"/>
                </a:solidFill>
              </a:rPr>
              <a:t>σήμερ</a:t>
            </a:r>
            <a:r>
              <a:rPr lang="en-US" sz="3200" b="1" dirty="0">
                <a:solidFill>
                  <a:schemeClr val="tx1"/>
                </a:solidFill>
              </a:rPr>
              <a:t>α κάνοντας </a:t>
            </a:r>
            <a:r>
              <a:rPr lang="en-US" sz="3200" b="1" u="sng" dirty="0">
                <a:solidFill>
                  <a:schemeClr val="tx1"/>
                </a:solidFill>
              </a:rPr>
              <a:t>ανάγνωση</a:t>
            </a:r>
            <a:r>
              <a:rPr lang="en-US" sz="3200" b="1" dirty="0">
                <a:solidFill>
                  <a:schemeClr val="tx1"/>
                </a:solidFill>
              </a:rPr>
              <a:t> του κειμένου: </a:t>
            </a:r>
            <a:br>
              <a:rPr lang="en-US" sz="3200" b="1" dirty="0">
                <a:solidFill>
                  <a:schemeClr val="tx1"/>
                </a:solidFill>
              </a:rPr>
            </a:br>
            <a:r>
              <a:rPr lang="en-US" b="1" dirty="0">
                <a:solidFill>
                  <a:srgbClr val="FF0000"/>
                </a:solidFill>
              </a:rPr>
              <a:t>«Ο γλυκόσαυρος». </a:t>
            </a:r>
            <a:r>
              <a:rPr lang="en-US" sz="3200" b="1" dirty="0">
                <a:solidFill>
                  <a:schemeClr val="tx1"/>
                </a:solidFill>
              </a:rPr>
              <a:t>Σας </a:t>
            </a:r>
            <a:r>
              <a:rPr lang="en-US" sz="3200" b="1" dirty="0" err="1">
                <a:solidFill>
                  <a:schemeClr val="tx1"/>
                </a:solidFill>
              </a:rPr>
              <a:t>το</a:t>
            </a:r>
            <a:r>
              <a:rPr lang="en-US" sz="3200" b="1" dirty="0">
                <a:solidFill>
                  <a:schemeClr val="tx1"/>
                </a:solidFill>
              </a:rPr>
              <a:t> </a:t>
            </a:r>
            <a:r>
              <a:rPr lang="en-US" sz="3200" b="1" dirty="0" err="1">
                <a:solidFill>
                  <a:schemeClr val="tx1"/>
                </a:solidFill>
              </a:rPr>
              <a:t>έστειλ</a:t>
            </a:r>
            <a:r>
              <a:rPr lang="en-US" sz="3200" b="1" dirty="0">
                <a:solidFill>
                  <a:schemeClr val="tx1"/>
                </a:solidFill>
              </a:rPr>
              <a:t>α και σε φυλλάδιο.</a:t>
            </a:r>
          </a:p>
        </p:txBody>
      </p:sp>
      <p:pic>
        <p:nvPicPr>
          <p:cNvPr id="8194" name="Picture 2" descr="ARC Program For 0-5 Year Olds - Los Viajeros Inn">
            <a:extLst>
              <a:ext uri="{FF2B5EF4-FFF2-40B4-BE49-F238E27FC236}">
                <a16:creationId xmlns:a16="http://schemas.microsoft.com/office/drawing/2014/main" id="{371FE5CC-7DDF-4F88-863C-BE8384BF9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1" r="15779" b="-2"/>
          <a:stretch/>
        </p:blipFill>
        <p:spPr bwMode="auto">
          <a:xfrm>
            <a:off x="212548" y="-1"/>
            <a:ext cx="5182413" cy="4236855"/>
          </a:xfrm>
          <a:custGeom>
            <a:avLst/>
            <a:gdLst/>
            <a:ahLst/>
            <a:cxnLst/>
            <a:rect l="l" t="t" r="r" b="b"/>
            <a:pathLst>
              <a:path w="5182413" h="4236855">
                <a:moveTo>
                  <a:pt x="630049" y="0"/>
                </a:moveTo>
                <a:lnTo>
                  <a:pt x="5182413" y="0"/>
                </a:lnTo>
                <a:lnTo>
                  <a:pt x="5182413" y="21851"/>
                </a:lnTo>
                <a:lnTo>
                  <a:pt x="4547946" y="4236855"/>
                </a:lnTo>
                <a:lnTo>
                  <a:pt x="0" y="4236855"/>
                </a:lnTo>
                <a:close/>
              </a:path>
            </a:pathLst>
          </a:cu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7D97A0C3-0BDB-425E-B10A-958E529A5D8D}"/>
              </a:ext>
            </a:extLst>
          </p:cNvPr>
          <p:cNvPicPr>
            <a:picLocks noChangeAspect="1"/>
          </p:cNvPicPr>
          <p:nvPr/>
        </p:nvPicPr>
        <p:blipFill rotWithShape="1">
          <a:blip r:embed="rId3"/>
          <a:srcRect t="868" r="3" b="2915"/>
          <a:stretch/>
        </p:blipFill>
        <p:spPr>
          <a:xfrm>
            <a:off x="20" y="4235547"/>
            <a:ext cx="4760670" cy="2622453"/>
          </a:xfrm>
          <a:custGeom>
            <a:avLst/>
            <a:gdLst/>
            <a:ahLst/>
            <a:cxnLst/>
            <a:rect l="l" t="t" r="r" b="b"/>
            <a:pathLst>
              <a:path w="4760690" h="2622453">
                <a:moveTo>
                  <a:pt x="212741" y="0"/>
                </a:moveTo>
                <a:lnTo>
                  <a:pt x="4760690" y="0"/>
                </a:lnTo>
                <a:lnTo>
                  <a:pt x="4365943" y="2622453"/>
                </a:lnTo>
                <a:lnTo>
                  <a:pt x="0" y="2622453"/>
                </a:lnTo>
                <a:lnTo>
                  <a:pt x="0" y="1430607"/>
                </a:lnTo>
                <a:close/>
              </a:path>
            </a:pathLst>
          </a:custGeom>
        </p:spPr>
      </p:pic>
      <p:cxnSp>
        <p:nvCxnSpPr>
          <p:cNvPr id="83" name="Straight Connector 82">
            <a:extLst>
              <a:ext uri="{FF2B5EF4-FFF2-40B4-BE49-F238E27FC236}">
                <a16:creationId xmlns:a16="http://schemas.microsoft.com/office/drawing/2014/main" id="{C7D53AF9-F28C-491D-8678-74427B680F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292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extLst>
              <a:ext uri="{28A0092B-C50C-407E-A947-70E740481C1C}">
                <a14:useLocalDpi xmlns:a14="http://schemas.microsoft.com/office/drawing/2010/main" val="0"/>
              </a:ext>
            </a:extLst>
          </a:blip>
          <a:srcRect l="6182" t="3586" r="-2" b="279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4255115" y="789025"/>
            <a:ext cx="5725497" cy="2498650"/>
          </a:xfrm>
        </p:spPr>
        <p:txBody>
          <a:bodyPr vert="horz" lIns="91440" tIns="45720" rIns="91440" bIns="45720" rtlCol="0" anchor="b">
            <a:normAutofit/>
          </a:bodyPr>
          <a:lstStyle/>
          <a:p>
            <a:pPr algn="r">
              <a:lnSpc>
                <a:spcPct val="90000"/>
              </a:lnSpc>
            </a:pPr>
            <a:r>
              <a:rPr lang="el-GR" sz="5000" b="1" u="sng" dirty="0">
                <a:latin typeface="Segoe Script" panose="030B0504020000000003" pitchFamily="66" charset="0"/>
              </a:rPr>
              <a:t>Τρίτη, </a:t>
            </a:r>
            <a:br>
              <a:rPr lang="el-GR" sz="5000" b="1" u="sng" dirty="0">
                <a:latin typeface="Segoe Script" panose="030B0504020000000003" pitchFamily="66" charset="0"/>
              </a:rPr>
            </a:br>
            <a:r>
              <a:rPr lang="el-GR" sz="5000" b="1" u="sng" dirty="0">
                <a:latin typeface="Segoe Script" panose="030B0504020000000003" pitchFamily="66" charset="0"/>
              </a:rPr>
              <a:t>19 </a:t>
            </a:r>
            <a:r>
              <a:rPr lang="el-GR" sz="5000" b="1" u="sng" dirty="0" err="1">
                <a:latin typeface="Segoe Script" panose="030B0504020000000003" pitchFamily="66" charset="0"/>
              </a:rPr>
              <a:t>Ιανο</a:t>
            </a:r>
            <a:r>
              <a:rPr lang="en-US" sz="5000" b="1" u="sng" dirty="0">
                <a:latin typeface="Segoe Script" panose="030B0504020000000003" pitchFamily="66" charset="0"/>
              </a:rPr>
              <a:t>υα</a:t>
            </a:r>
            <a:r>
              <a:rPr lang="en-US" sz="5000" b="1" u="sng" dirty="0" err="1">
                <a:latin typeface="Segoe Script" panose="030B0504020000000003" pitchFamily="66" charset="0"/>
              </a:rPr>
              <a:t>ρίου</a:t>
            </a:r>
            <a:endParaRPr lang="en-US" sz="5000" b="1" u="sng" dirty="0">
              <a:latin typeface="Segoe Script" panose="030B0504020000000003" pitchFamily="66" charset="0"/>
            </a:endParaRP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5380562" y="4076700"/>
            <a:ext cx="6201838" cy="1071032"/>
          </a:xfrm>
        </p:spPr>
        <p:txBody>
          <a:bodyPr vert="horz" lIns="91440" tIns="45720" rIns="91440" bIns="45720" rtlCol="0" anchor="t">
            <a:noAutofit/>
          </a:bodyPr>
          <a:lstStyle/>
          <a:p>
            <a:pPr marL="0" indent="0" algn="r">
              <a:buNone/>
            </a:pPr>
            <a:r>
              <a:rPr lang="en-US" sz="7200" b="1" dirty="0">
                <a:solidFill>
                  <a:schemeClr val="tx1">
                    <a:lumMod val="95000"/>
                    <a:lumOff val="5000"/>
                  </a:schemeClr>
                </a:solidFill>
                <a:latin typeface="Segoe Script" panose="030B0504020000000003" pitchFamily="66" charset="0"/>
              </a:rPr>
              <a:t>Μα</a:t>
            </a:r>
            <a:r>
              <a:rPr lang="en-US" sz="7200" b="1" dirty="0" err="1">
                <a:solidFill>
                  <a:schemeClr val="tx1">
                    <a:lumMod val="95000"/>
                    <a:lumOff val="5000"/>
                  </a:schemeClr>
                </a:solidFill>
                <a:latin typeface="Segoe Script" panose="030B0504020000000003" pitchFamily="66" charset="0"/>
              </a:rPr>
              <a:t>θημ</a:t>
            </a:r>
            <a:r>
              <a:rPr lang="en-US" sz="7200" b="1" dirty="0">
                <a:solidFill>
                  <a:schemeClr val="tx1">
                    <a:lumMod val="95000"/>
                    <a:lumOff val="5000"/>
                  </a:schemeClr>
                </a:solidFill>
                <a:latin typeface="Segoe Script" panose="030B0504020000000003" pitchFamily="66" charset="0"/>
              </a:rPr>
              <a:t>ατικά </a:t>
            </a:r>
          </a:p>
        </p:txBody>
      </p:sp>
    </p:spTree>
    <p:extLst>
      <p:ext uri="{BB962C8B-B14F-4D97-AF65-F5344CB8AC3E}">
        <p14:creationId xmlns:p14="http://schemas.microsoft.com/office/powerpoint/2010/main" val="3850410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77F04C-B335-4132-8565-373982D0998B}"/>
              </a:ext>
            </a:extLst>
          </p:cNvPr>
          <p:cNvSpPr>
            <a:spLocks noGrp="1"/>
          </p:cNvSpPr>
          <p:nvPr>
            <p:ph type="title"/>
          </p:nvPr>
        </p:nvSpPr>
        <p:spPr>
          <a:xfrm>
            <a:off x="1325034" y="342900"/>
            <a:ext cx="8596668" cy="1320800"/>
          </a:xfrm>
        </p:spPr>
        <p:txBody>
          <a:bodyPr>
            <a:noAutofit/>
          </a:bodyPr>
          <a:lstStyle/>
          <a:p>
            <a:pPr algn="ctr"/>
            <a:r>
              <a:rPr lang="el-GR" sz="5400" b="1" dirty="0">
                <a:solidFill>
                  <a:schemeClr val="tx1">
                    <a:lumMod val="95000"/>
                    <a:lumOff val="5000"/>
                  </a:schemeClr>
                </a:solidFill>
                <a:latin typeface="Segoe Script" panose="030B0504020000000003" pitchFamily="66" charset="0"/>
              </a:rPr>
              <a:t>Κάνε τις σελ.13 και σελ.14 από το Βιβλιαράκι </a:t>
            </a:r>
            <a:r>
              <a:rPr lang="en-US" sz="5400" b="1" dirty="0">
                <a:solidFill>
                  <a:schemeClr val="tx1">
                    <a:lumMod val="95000"/>
                    <a:lumOff val="5000"/>
                  </a:schemeClr>
                </a:solidFill>
                <a:latin typeface="Segoe Script" panose="030B0504020000000003" pitchFamily="66" charset="0"/>
              </a:rPr>
              <a:t>SPYRAL </a:t>
            </a:r>
            <a:r>
              <a:rPr lang="el-GR" sz="5400" b="1" dirty="0">
                <a:solidFill>
                  <a:schemeClr val="tx1">
                    <a:lumMod val="95000"/>
                    <a:lumOff val="5000"/>
                  </a:schemeClr>
                </a:solidFill>
                <a:latin typeface="Segoe Script" panose="030B0504020000000003" pitchFamily="66" charset="0"/>
              </a:rPr>
              <a:t>που σας έδωσα. </a:t>
            </a:r>
          </a:p>
        </p:txBody>
      </p:sp>
      <p:pic>
        <p:nvPicPr>
          <p:cNvPr id="21506" name="Picture 2" descr="Free Math Images For Kids, Download Free Clip Art, Free Clip Art on Clipart  Library">
            <a:extLst>
              <a:ext uri="{FF2B5EF4-FFF2-40B4-BE49-F238E27FC236}">
                <a16:creationId xmlns:a16="http://schemas.microsoft.com/office/drawing/2014/main" id="{77395F58-1457-4EF7-9733-97AE28870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118" y="3705225"/>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89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alphaModFix/>
            <a:extLst>
              <a:ext uri="{28A0092B-C50C-407E-A947-70E740481C1C}">
                <a14:useLocalDpi xmlns:a14="http://schemas.microsoft.com/office/drawing/2010/main" val="0"/>
              </a:ext>
            </a:extLst>
          </a:blip>
          <a:srcRect l="5858" r="5063"/>
          <a:stretch/>
        </p:blipFill>
        <p:spPr bwMode="auto">
          <a:xfrm>
            <a:off x="5872157" y="10"/>
            <a:ext cx="4795614" cy="6857990"/>
          </a:xfrm>
          <a:prstGeom prst="rect">
            <a:avLst/>
          </a:pr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542167" y="964003"/>
            <a:ext cx="6025652" cy="1311664"/>
          </a:xfrm>
        </p:spPr>
        <p:txBody>
          <a:bodyPr>
            <a:normAutofit/>
          </a:bodyPr>
          <a:lstStyle/>
          <a:p>
            <a:pPr>
              <a:lnSpc>
                <a:spcPct val="90000"/>
              </a:lnSpc>
            </a:pPr>
            <a:r>
              <a:rPr lang="el-GR" sz="3200" b="1" u="sng" dirty="0">
                <a:solidFill>
                  <a:srgbClr val="000000"/>
                </a:solidFill>
                <a:latin typeface="Segoe Script" panose="030B0504020000000003" pitchFamily="66" charset="0"/>
              </a:rPr>
              <a:t>Τετάρτη, 20 Ιανουαρίου</a:t>
            </a: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1524001" y="1619835"/>
            <a:ext cx="5263653" cy="1905000"/>
          </a:xfrm>
        </p:spPr>
        <p:txBody>
          <a:bodyPr anchor="ctr">
            <a:normAutofit/>
          </a:bodyPr>
          <a:lstStyle/>
          <a:p>
            <a:pPr marL="0" indent="0">
              <a:buNone/>
            </a:pPr>
            <a:r>
              <a:rPr lang="el-GR" sz="8000" b="1" dirty="0">
                <a:solidFill>
                  <a:srgbClr val="000000"/>
                </a:solidFill>
                <a:latin typeface="Segoe Print" panose="02000600000000000000" pitchFamily="2" charset="0"/>
              </a:rPr>
              <a:t>Ελληνικά</a:t>
            </a:r>
            <a:r>
              <a:rPr lang="el-GR" sz="8000" dirty="0">
                <a:solidFill>
                  <a:srgbClr val="000000"/>
                </a:solidFill>
              </a:rPr>
              <a:t> </a:t>
            </a:r>
          </a:p>
        </p:txBody>
      </p:sp>
    </p:spTree>
    <p:extLst>
      <p:ext uri="{BB962C8B-B14F-4D97-AF65-F5344CB8AC3E}">
        <p14:creationId xmlns:p14="http://schemas.microsoft.com/office/powerpoint/2010/main" val="963230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1EAEF1-32B4-42B4-8E1D-72B6C9DF276D}"/>
              </a:ext>
            </a:extLst>
          </p:cNvPr>
          <p:cNvSpPr>
            <a:spLocks noGrp="1"/>
          </p:cNvSpPr>
          <p:nvPr>
            <p:ph type="title"/>
          </p:nvPr>
        </p:nvSpPr>
        <p:spPr>
          <a:xfrm>
            <a:off x="3949147" y="834886"/>
            <a:ext cx="8150088" cy="1320800"/>
          </a:xfrm>
        </p:spPr>
        <p:txBody>
          <a:bodyPr>
            <a:noAutofit/>
          </a:bodyPr>
          <a:lstStyle/>
          <a:p>
            <a:pPr algn="ctr"/>
            <a:r>
              <a:rPr lang="el-GR" sz="6000" b="1" dirty="0">
                <a:solidFill>
                  <a:schemeClr val="tx1"/>
                </a:solidFill>
              </a:rPr>
              <a:t>Παιδιά, </a:t>
            </a:r>
            <a:br>
              <a:rPr lang="el-GR" sz="6000" b="1" dirty="0">
                <a:solidFill>
                  <a:schemeClr val="tx1"/>
                </a:solidFill>
              </a:rPr>
            </a:br>
            <a:r>
              <a:rPr lang="el-GR" sz="6000" b="1" dirty="0">
                <a:solidFill>
                  <a:schemeClr val="tx1"/>
                </a:solidFill>
              </a:rPr>
              <a:t>ο </a:t>
            </a:r>
            <a:r>
              <a:rPr lang="el-GR" sz="6000" b="1" dirty="0" err="1">
                <a:solidFill>
                  <a:schemeClr val="tx1"/>
                </a:solidFill>
              </a:rPr>
              <a:t>Γλυκόσαυρος</a:t>
            </a:r>
            <a:r>
              <a:rPr lang="el-GR" sz="6000" b="1" dirty="0">
                <a:solidFill>
                  <a:schemeClr val="tx1"/>
                </a:solidFill>
              </a:rPr>
              <a:t> πάλι χάθηκε!! </a:t>
            </a:r>
            <a:br>
              <a:rPr lang="el-GR" sz="6000" b="1" dirty="0">
                <a:solidFill>
                  <a:schemeClr val="tx1"/>
                </a:solidFill>
              </a:rPr>
            </a:br>
            <a:r>
              <a:rPr lang="el-GR" sz="6000" b="1" dirty="0">
                <a:solidFill>
                  <a:schemeClr val="tx1"/>
                </a:solidFill>
              </a:rPr>
              <a:t>Τον είδε κανείς; </a:t>
            </a:r>
          </a:p>
        </p:txBody>
      </p:sp>
      <p:pic>
        <p:nvPicPr>
          <p:cNvPr id="9218" name="Picture 2" descr="Cute Detective Clip Art - Cute Detective Image | Detective, Clip art, Art">
            <a:extLst>
              <a:ext uri="{FF2B5EF4-FFF2-40B4-BE49-F238E27FC236}">
                <a16:creationId xmlns:a16="http://schemas.microsoft.com/office/drawing/2014/main" id="{A0C527D5-16E7-4A57-B70B-A9D9521AD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76" y="302064"/>
            <a:ext cx="3631094" cy="594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864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9B4F1F8E-68F1-4BF1-9D85-BDA5182488CB}"/>
              </a:ext>
            </a:extLst>
          </p:cNvPr>
          <p:cNvPicPr>
            <a:picLocks noGrp="1" noChangeAspect="1"/>
          </p:cNvPicPr>
          <p:nvPr>
            <p:ph idx="1"/>
          </p:nvPr>
        </p:nvPicPr>
        <p:blipFill>
          <a:blip r:embed="rId2"/>
          <a:stretch>
            <a:fillRect/>
          </a:stretch>
        </p:blipFill>
        <p:spPr>
          <a:xfrm>
            <a:off x="218018" y="1"/>
            <a:ext cx="11323083" cy="6802782"/>
          </a:xfrm>
        </p:spPr>
      </p:pic>
      <p:sp>
        <p:nvSpPr>
          <p:cNvPr id="6" name="Φυσαλίδα ομιλίας: Ορθογώνιο 5">
            <a:extLst>
              <a:ext uri="{FF2B5EF4-FFF2-40B4-BE49-F238E27FC236}">
                <a16:creationId xmlns:a16="http://schemas.microsoft.com/office/drawing/2014/main" id="{DA14F807-BDB0-48DD-9ED1-F1F2F3B19BE0}"/>
              </a:ext>
            </a:extLst>
          </p:cNvPr>
          <p:cNvSpPr/>
          <p:nvPr/>
        </p:nvSpPr>
        <p:spPr>
          <a:xfrm>
            <a:off x="6943367" y="3644071"/>
            <a:ext cx="4148701" cy="2195995"/>
          </a:xfrm>
          <a:prstGeom prst="wedgeRectCallout">
            <a:avLst>
              <a:gd name="adj1" fmla="val -74524"/>
              <a:gd name="adj2" fmla="val -70333"/>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
        <p:nvSpPr>
          <p:cNvPr id="2" name="Τίτλος 1">
            <a:extLst>
              <a:ext uri="{FF2B5EF4-FFF2-40B4-BE49-F238E27FC236}">
                <a16:creationId xmlns:a16="http://schemas.microsoft.com/office/drawing/2014/main" id="{FC38E5AC-24B8-4B71-841E-587EE4307A2F}"/>
              </a:ext>
            </a:extLst>
          </p:cNvPr>
          <p:cNvSpPr>
            <a:spLocks noGrp="1"/>
          </p:cNvSpPr>
          <p:nvPr>
            <p:ph type="title"/>
          </p:nvPr>
        </p:nvSpPr>
        <p:spPr>
          <a:xfrm>
            <a:off x="6269752" y="4081669"/>
            <a:ext cx="5127118" cy="1320800"/>
          </a:xfrm>
        </p:spPr>
        <p:txBody>
          <a:bodyPr>
            <a:normAutofit/>
          </a:bodyPr>
          <a:lstStyle/>
          <a:p>
            <a:pPr algn="ctr"/>
            <a:r>
              <a:rPr lang="el-GR" b="1" dirty="0">
                <a:solidFill>
                  <a:schemeClr val="tx1"/>
                </a:solidFill>
              </a:rPr>
              <a:t>Μήπως τον είδε κανείς; </a:t>
            </a:r>
          </a:p>
        </p:txBody>
      </p:sp>
    </p:spTree>
    <p:extLst>
      <p:ext uri="{BB962C8B-B14F-4D97-AF65-F5344CB8AC3E}">
        <p14:creationId xmlns:p14="http://schemas.microsoft.com/office/powerpoint/2010/main" val="3582577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E51659-BDDB-4B69-83A1-611D1ADCF5F4}"/>
              </a:ext>
            </a:extLst>
          </p:cNvPr>
          <p:cNvSpPr>
            <a:spLocks noGrp="1"/>
          </p:cNvSpPr>
          <p:nvPr>
            <p:ph type="title"/>
          </p:nvPr>
        </p:nvSpPr>
        <p:spPr>
          <a:xfrm>
            <a:off x="677334" y="609600"/>
            <a:ext cx="4555848" cy="3160542"/>
          </a:xfrm>
        </p:spPr>
        <p:txBody>
          <a:bodyPr>
            <a:normAutofit/>
          </a:bodyPr>
          <a:lstStyle/>
          <a:p>
            <a:pPr algn="ctr"/>
            <a:r>
              <a:rPr lang="el-GR" b="1" dirty="0">
                <a:solidFill>
                  <a:schemeClr val="tx1"/>
                </a:solidFill>
              </a:rPr>
              <a:t>Μπήκε σε μια σκάφη… Μαρμελάδα, για να δροσιστεί!!</a:t>
            </a:r>
          </a:p>
        </p:txBody>
      </p:sp>
      <p:pic>
        <p:nvPicPr>
          <p:cNvPr id="4" name="Picture 2" descr="03.08 ΣΤΟ ΖΑΧΑΡΟΠΛΑΣΤΕΙΟ ΤΟΥ ΓΛΥΚΟΣΑΥΡΟΥ | Δημοτικού παιδέματα">
            <a:extLst>
              <a:ext uri="{FF2B5EF4-FFF2-40B4-BE49-F238E27FC236}">
                <a16:creationId xmlns:a16="http://schemas.microsoft.com/office/drawing/2014/main" id="{1A6F6F56-6075-4886-A2BF-DF5682819A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9957" y="0"/>
            <a:ext cx="5373858" cy="64275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te Detective Clip Art - Cute Detective Image | Detective, Clip art, Art">
            <a:extLst>
              <a:ext uri="{FF2B5EF4-FFF2-40B4-BE49-F238E27FC236}">
                <a16:creationId xmlns:a16="http://schemas.microsoft.com/office/drawing/2014/main" id="{CD5C53A9-EEDD-4763-9224-EF58292FB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41" y="3266982"/>
            <a:ext cx="1930100" cy="31605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weets | Free Images at Clker.com - vector clip art online, royalty free &amp;  public domain">
            <a:extLst>
              <a:ext uri="{FF2B5EF4-FFF2-40B4-BE49-F238E27FC236}">
                <a16:creationId xmlns:a16="http://schemas.microsoft.com/office/drawing/2014/main" id="{F2132333-EC79-44D1-9036-2B1151083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850" y="4532243"/>
            <a:ext cx="3160768" cy="221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003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2" descr="03.08 ΣΤΟ ΖΑΧΑΡΟΠΛΑΣΤΕΙΟ ΤΟΥ ΓΛΥΚΟΣΑΥΡΟΥ | Δημοτικού παιδέματα">
            <a:extLst>
              <a:ext uri="{FF2B5EF4-FFF2-40B4-BE49-F238E27FC236}">
                <a16:creationId xmlns:a16="http://schemas.microsoft.com/office/drawing/2014/main" id="{017A7AD3-C62B-4434-BC56-CA25C515180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91" r="-1" b="15061"/>
          <a:stretch/>
        </p:blipFill>
        <p:spPr bwMode="auto">
          <a:xfrm>
            <a:off x="20" y="-1"/>
            <a:ext cx="609598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790A38E7-7C76-49F9-BF6E-CD60A2038E78}"/>
              </a:ext>
            </a:extLst>
          </p:cNvPr>
          <p:cNvSpPr>
            <a:spLocks noGrp="1"/>
          </p:cNvSpPr>
          <p:nvPr>
            <p:ph type="title"/>
          </p:nvPr>
        </p:nvSpPr>
        <p:spPr>
          <a:xfrm>
            <a:off x="5610364" y="3859102"/>
            <a:ext cx="3519156" cy="2372168"/>
          </a:xfrm>
        </p:spPr>
        <p:txBody>
          <a:bodyPr vert="horz" lIns="91440" tIns="45720" rIns="91440" bIns="45720" rtlCol="0" anchor="b">
            <a:normAutofit fontScale="90000"/>
          </a:bodyPr>
          <a:lstStyle/>
          <a:p>
            <a:pPr algn="ctr">
              <a:lnSpc>
                <a:spcPct val="90000"/>
              </a:lnSpc>
            </a:pPr>
            <a:r>
              <a:rPr lang="en-US" sz="3400" b="1" dirty="0">
                <a:latin typeface="Abadi" panose="020B0604020104020204" pitchFamily="34" charset="0"/>
              </a:rPr>
              <a:t>Να </a:t>
            </a:r>
            <a:r>
              <a:rPr lang="en-US" sz="3400" b="1" dirty="0" err="1">
                <a:latin typeface="Abadi" panose="020B0604020104020204" pitchFamily="34" charset="0"/>
              </a:rPr>
              <a:t>δι</a:t>
            </a:r>
            <a:r>
              <a:rPr lang="en-US" sz="3400" b="1" dirty="0">
                <a:latin typeface="Abadi" panose="020B0604020104020204" pitchFamily="34" charset="0"/>
              </a:rPr>
              <a:t>αβάσεις το κείμενο και να κυκλώσεις όλες τις γλυκές λεξούλες!</a:t>
            </a:r>
            <a:r>
              <a:rPr lang="el-GR" sz="3400" b="1" dirty="0">
                <a:latin typeface="Abadi" panose="020B0604020104020204" pitchFamily="34" charset="0"/>
              </a:rPr>
              <a:t> Αφού τις αντιγράψεις στο τετράδιό σου, να τις μεταφέρεις σε κεφαλαία! Να θυμάσαι! Τα κεφαλαία δε θέλουν τόνο!</a:t>
            </a:r>
            <a:r>
              <a:rPr lang="en-US" sz="3400" b="1" dirty="0">
                <a:latin typeface="Abadi" panose="020B0604020104020204" pitchFamily="34" charset="0"/>
              </a:rPr>
              <a:t> </a:t>
            </a:r>
          </a:p>
        </p:txBody>
      </p:sp>
      <p:cxnSp>
        <p:nvCxnSpPr>
          <p:cNvPr id="7" name="Ευθεία γραμμή σύνδεσης 6">
            <a:extLst>
              <a:ext uri="{FF2B5EF4-FFF2-40B4-BE49-F238E27FC236}">
                <a16:creationId xmlns:a16="http://schemas.microsoft.com/office/drawing/2014/main" id="{BD8C5FBD-CC0B-404E-92AA-6ECC01E2D8D6}"/>
              </a:ext>
            </a:extLst>
          </p:cNvPr>
          <p:cNvCxnSpPr/>
          <p:nvPr/>
        </p:nvCxnSpPr>
        <p:spPr>
          <a:xfrm>
            <a:off x="1601788" y="2637183"/>
            <a:ext cx="1141412"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a:extLst>
              <a:ext uri="{FF2B5EF4-FFF2-40B4-BE49-F238E27FC236}">
                <a16:creationId xmlns:a16="http://schemas.microsoft.com/office/drawing/2014/main" id="{EFD55904-4E06-4E0D-85B8-5DB87426FCEA}"/>
              </a:ext>
            </a:extLst>
          </p:cNvPr>
          <p:cNvCxnSpPr/>
          <p:nvPr/>
        </p:nvCxnSpPr>
        <p:spPr>
          <a:xfrm>
            <a:off x="1031082" y="3048000"/>
            <a:ext cx="1141412"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2326E115-9737-46AD-ACDE-C24170A598EC}"/>
              </a:ext>
            </a:extLst>
          </p:cNvPr>
          <p:cNvCxnSpPr/>
          <p:nvPr/>
        </p:nvCxnSpPr>
        <p:spPr>
          <a:xfrm>
            <a:off x="842597" y="3889513"/>
            <a:ext cx="1141412"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D6F73901-4923-4649-BC6C-907334DE96B0}"/>
              </a:ext>
            </a:extLst>
          </p:cNvPr>
          <p:cNvCxnSpPr/>
          <p:nvPr/>
        </p:nvCxnSpPr>
        <p:spPr>
          <a:xfrm>
            <a:off x="1601788" y="4558748"/>
            <a:ext cx="1141412"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7443F2BE-C284-420A-BB29-463E03CA9B91}"/>
              </a:ext>
            </a:extLst>
          </p:cNvPr>
          <p:cNvCxnSpPr/>
          <p:nvPr/>
        </p:nvCxnSpPr>
        <p:spPr>
          <a:xfrm>
            <a:off x="1527893" y="4823791"/>
            <a:ext cx="1141412"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E3E4ACB2-F2F5-4D2D-B13D-461046CAD25D}"/>
              </a:ext>
            </a:extLst>
          </p:cNvPr>
          <p:cNvCxnSpPr/>
          <p:nvPr/>
        </p:nvCxnSpPr>
        <p:spPr>
          <a:xfrm>
            <a:off x="3618928" y="1338469"/>
            <a:ext cx="1141412"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A41231BE-ECBC-4EFB-8CFA-F69A8F09E58F}"/>
              </a:ext>
            </a:extLst>
          </p:cNvPr>
          <p:cNvCxnSpPr/>
          <p:nvPr/>
        </p:nvCxnSpPr>
        <p:spPr>
          <a:xfrm>
            <a:off x="1139908" y="1364973"/>
            <a:ext cx="1141412"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C3B31371-F5DE-429A-8745-AFDBA3133DC7}"/>
              </a:ext>
            </a:extLst>
          </p:cNvPr>
          <p:cNvCxnSpPr/>
          <p:nvPr/>
        </p:nvCxnSpPr>
        <p:spPr>
          <a:xfrm>
            <a:off x="842597" y="2080591"/>
            <a:ext cx="1141412"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31" name="Picture 2" descr="Sweets | Free Images at Clker.com - vector clip art online, royalty free &amp;  public domain">
            <a:extLst>
              <a:ext uri="{FF2B5EF4-FFF2-40B4-BE49-F238E27FC236}">
                <a16:creationId xmlns:a16="http://schemas.microsoft.com/office/drawing/2014/main" id="{A9720E32-1AB8-42F6-8109-478F903A4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8108" y="4448594"/>
            <a:ext cx="3160768" cy="221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10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FDEC0A-62D0-4B17-B740-BD3A94F2C678}"/>
              </a:ext>
            </a:extLst>
          </p:cNvPr>
          <p:cNvSpPr>
            <a:spLocks noGrp="1"/>
          </p:cNvSpPr>
          <p:nvPr>
            <p:ph type="title"/>
          </p:nvPr>
        </p:nvSpPr>
        <p:spPr>
          <a:xfrm>
            <a:off x="1454259" y="449943"/>
            <a:ext cx="8596668" cy="1320800"/>
          </a:xfrm>
        </p:spPr>
        <p:txBody>
          <a:bodyPr>
            <a:normAutofit fontScale="90000"/>
          </a:bodyPr>
          <a:lstStyle/>
          <a:p>
            <a:r>
              <a:rPr lang="el-GR" dirty="0"/>
              <a:t>Πήγαινε στην </a:t>
            </a:r>
            <a:r>
              <a:rPr lang="el-GR" dirty="0" err="1"/>
              <a:t>Α΄τάξη</a:t>
            </a:r>
            <a:r>
              <a:rPr lang="el-GR" dirty="0"/>
              <a:t> και βρες τα μαθήματα της ενότητας που έχουμε ολοκληρώσει!</a:t>
            </a:r>
          </a:p>
        </p:txBody>
      </p:sp>
      <p:pic>
        <p:nvPicPr>
          <p:cNvPr id="4" name="Εικόνα 3">
            <a:extLst>
              <a:ext uri="{FF2B5EF4-FFF2-40B4-BE49-F238E27FC236}">
                <a16:creationId xmlns:a16="http://schemas.microsoft.com/office/drawing/2014/main" id="{FCFEA547-9BEA-4FE3-8F2C-80D596417FEB}"/>
              </a:ext>
            </a:extLst>
          </p:cNvPr>
          <p:cNvPicPr>
            <a:picLocks noChangeAspect="1"/>
          </p:cNvPicPr>
          <p:nvPr/>
        </p:nvPicPr>
        <p:blipFill>
          <a:blip r:embed="rId2"/>
          <a:stretch>
            <a:fillRect/>
          </a:stretch>
        </p:blipFill>
        <p:spPr>
          <a:xfrm>
            <a:off x="682798" y="2697446"/>
            <a:ext cx="6220732" cy="3913811"/>
          </a:xfrm>
          <a:prstGeom prst="rect">
            <a:avLst/>
          </a:prstGeom>
        </p:spPr>
      </p:pic>
      <p:cxnSp>
        <p:nvCxnSpPr>
          <p:cNvPr id="6" name="Ευθύγραμμο βέλος σύνδεσης 5">
            <a:extLst>
              <a:ext uri="{FF2B5EF4-FFF2-40B4-BE49-F238E27FC236}">
                <a16:creationId xmlns:a16="http://schemas.microsoft.com/office/drawing/2014/main" id="{C0D861EB-C30C-4CCF-9E75-1A78C638A2E3}"/>
              </a:ext>
            </a:extLst>
          </p:cNvPr>
          <p:cNvCxnSpPr>
            <a:cxnSpLocks/>
          </p:cNvCxnSpPr>
          <p:nvPr/>
        </p:nvCxnSpPr>
        <p:spPr>
          <a:xfrm flipH="1">
            <a:off x="1698171" y="1536302"/>
            <a:ext cx="442902" cy="1161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Εικόνα 9">
            <a:extLst>
              <a:ext uri="{FF2B5EF4-FFF2-40B4-BE49-F238E27FC236}">
                <a16:creationId xmlns:a16="http://schemas.microsoft.com/office/drawing/2014/main" id="{8CB01DEF-E48C-4E34-8E99-FB21AF621309}"/>
              </a:ext>
            </a:extLst>
          </p:cNvPr>
          <p:cNvPicPr>
            <a:picLocks noChangeAspect="1"/>
          </p:cNvPicPr>
          <p:nvPr/>
        </p:nvPicPr>
        <p:blipFill>
          <a:blip r:embed="rId3"/>
          <a:stretch>
            <a:fillRect/>
          </a:stretch>
        </p:blipFill>
        <p:spPr>
          <a:xfrm>
            <a:off x="6299200" y="1770743"/>
            <a:ext cx="5413202" cy="4019550"/>
          </a:xfrm>
          <a:prstGeom prst="rect">
            <a:avLst/>
          </a:prstGeom>
        </p:spPr>
      </p:pic>
      <p:cxnSp>
        <p:nvCxnSpPr>
          <p:cNvPr id="11" name="Ευθύγραμμο βέλος σύνδεσης 10">
            <a:extLst>
              <a:ext uri="{FF2B5EF4-FFF2-40B4-BE49-F238E27FC236}">
                <a16:creationId xmlns:a16="http://schemas.microsoft.com/office/drawing/2014/main" id="{2B8C4ED9-DEF4-4487-A73F-099B1ABAE4BD}"/>
              </a:ext>
            </a:extLst>
          </p:cNvPr>
          <p:cNvCxnSpPr>
            <a:cxnSpLocks/>
          </p:cNvCxnSpPr>
          <p:nvPr/>
        </p:nvCxnSpPr>
        <p:spPr>
          <a:xfrm>
            <a:off x="5428559" y="1607768"/>
            <a:ext cx="2490344" cy="159217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8399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2" descr="ΣΤΟ ΖΑΧΑΡΟΠΛΑΣΤΕΙΟ ΤΟΥ ΓΛΥΚΟΣΑΥΡΟΥ (επανάληψη) | ΤΟ ΚΟΚΚΙΝΟ ΜΠΑΛΟΝΙ">
            <a:extLst>
              <a:ext uri="{FF2B5EF4-FFF2-40B4-BE49-F238E27FC236}">
                <a16:creationId xmlns:a16="http://schemas.microsoft.com/office/drawing/2014/main" id="{5EB0ECFD-22BD-4A68-B417-54E5E63CF6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753"/>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1603E24-3DBA-4FB7-B364-1ED9F0953A15}"/>
              </a:ext>
            </a:extLst>
          </p:cNvPr>
          <p:cNvSpPr>
            <a:spLocks noGrp="1"/>
          </p:cNvSpPr>
          <p:nvPr>
            <p:ph type="title"/>
          </p:nvPr>
        </p:nvSpPr>
        <p:spPr>
          <a:xfrm>
            <a:off x="5380563" y="1678665"/>
            <a:ext cx="3887839" cy="2372168"/>
          </a:xfrm>
        </p:spPr>
        <p:txBody>
          <a:bodyPr vert="horz" lIns="91440" tIns="45720" rIns="91440" bIns="45720" rtlCol="0" anchor="b">
            <a:noAutofit/>
          </a:bodyPr>
          <a:lstStyle/>
          <a:p>
            <a:pPr algn="ctr">
              <a:lnSpc>
                <a:spcPct val="90000"/>
              </a:lnSpc>
            </a:pPr>
            <a:r>
              <a:rPr lang="en-US" sz="4000" b="1" dirty="0" err="1"/>
              <a:t>Σήμερ</a:t>
            </a:r>
            <a:r>
              <a:rPr lang="en-US" sz="4000" b="1" dirty="0"/>
              <a:t>α, θα </a:t>
            </a:r>
            <a:r>
              <a:rPr lang="el-GR" sz="4000" b="1" dirty="0"/>
              <a:t>συνεχίσουμε με </a:t>
            </a:r>
            <a:r>
              <a:rPr lang="en-US" sz="4000" b="1" dirty="0"/>
              <a:t> επανάληψη μέσα από το </a:t>
            </a:r>
            <a:br>
              <a:rPr lang="en-US" sz="4000" b="1" dirty="0"/>
            </a:br>
            <a:r>
              <a:rPr lang="en-US" sz="4000" b="1" dirty="0"/>
              <a:t>Τ. </a:t>
            </a:r>
            <a:r>
              <a:rPr lang="en-US" sz="4000" b="1" dirty="0" err="1"/>
              <a:t>Εργ</a:t>
            </a:r>
            <a:r>
              <a:rPr lang="en-US" sz="4000" b="1" dirty="0"/>
              <a:t>ασιών μας!!</a:t>
            </a:r>
          </a:p>
        </p:txBody>
      </p:sp>
      <p:pic>
        <p:nvPicPr>
          <p:cNvPr id="20" name="Picture 2" descr="Sweets | Free Images at Clker.com - vector clip art online, royalty free &amp;  public domain">
            <a:extLst>
              <a:ext uri="{FF2B5EF4-FFF2-40B4-BE49-F238E27FC236}">
                <a16:creationId xmlns:a16="http://schemas.microsoft.com/office/drawing/2014/main" id="{81C3E419-6B2C-4AE5-A8F4-79F2043DC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088" y="4620871"/>
            <a:ext cx="3160768" cy="221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266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524000" y="1484784"/>
            <a:ext cx="9227722" cy="5373216"/>
          </a:xfrm>
          <a:prstGeom prst="rect">
            <a:avLst/>
          </a:prstGeom>
          <a:noFill/>
          <a:ln w="9525">
            <a:noFill/>
            <a:miter lim="800000"/>
            <a:headEnd/>
            <a:tailEnd/>
          </a:ln>
        </p:spPr>
      </p:pic>
      <p:sp>
        <p:nvSpPr>
          <p:cNvPr id="3" name="TextBox 2">
            <a:extLst>
              <a:ext uri="{FF2B5EF4-FFF2-40B4-BE49-F238E27FC236}">
                <a16:creationId xmlns:a16="http://schemas.microsoft.com/office/drawing/2014/main" id="{14579E20-F6D4-42AB-B26D-208AB3201B31}"/>
              </a:ext>
            </a:extLst>
          </p:cNvPr>
          <p:cNvSpPr txBox="1"/>
          <p:nvPr/>
        </p:nvSpPr>
        <p:spPr>
          <a:xfrm>
            <a:off x="4007768" y="2708920"/>
            <a:ext cx="6926932" cy="830997"/>
          </a:xfrm>
          <a:prstGeom prst="rect">
            <a:avLst/>
          </a:prstGeom>
          <a:noFill/>
        </p:spPr>
        <p:txBody>
          <a:bodyPr wrap="square" rtlCol="0">
            <a:spAutoFit/>
          </a:bodyPr>
          <a:lstStyle/>
          <a:p>
            <a:r>
              <a:rPr lang="el-GR" sz="4800" b="1" dirty="0"/>
              <a:t>Θ                           Μ</a:t>
            </a:r>
          </a:p>
        </p:txBody>
      </p:sp>
      <p:sp>
        <p:nvSpPr>
          <p:cNvPr id="5" name="TextBox 4">
            <a:extLst>
              <a:ext uri="{FF2B5EF4-FFF2-40B4-BE49-F238E27FC236}">
                <a16:creationId xmlns:a16="http://schemas.microsoft.com/office/drawing/2014/main" id="{2D19B06D-06A7-4BAE-B8DC-7BB8C646F015}"/>
              </a:ext>
            </a:extLst>
          </p:cNvPr>
          <p:cNvSpPr txBox="1"/>
          <p:nvPr/>
        </p:nvSpPr>
        <p:spPr>
          <a:xfrm>
            <a:off x="4007768" y="4980029"/>
            <a:ext cx="6926932" cy="830997"/>
          </a:xfrm>
          <a:prstGeom prst="rect">
            <a:avLst/>
          </a:prstGeom>
          <a:noFill/>
        </p:spPr>
        <p:txBody>
          <a:bodyPr wrap="square" rtlCol="0">
            <a:spAutoFit/>
          </a:bodyPr>
          <a:lstStyle/>
          <a:p>
            <a:r>
              <a:rPr lang="el-GR" sz="4800" b="1" dirty="0"/>
              <a:t>Χ                           Ζ</a:t>
            </a:r>
          </a:p>
        </p:txBody>
      </p:sp>
      <p:sp>
        <p:nvSpPr>
          <p:cNvPr id="6" name="TextBox 5">
            <a:extLst>
              <a:ext uri="{FF2B5EF4-FFF2-40B4-BE49-F238E27FC236}">
                <a16:creationId xmlns:a16="http://schemas.microsoft.com/office/drawing/2014/main" id="{68B04043-F556-49FE-9DFA-A27BABCA4926}"/>
              </a:ext>
            </a:extLst>
          </p:cNvPr>
          <p:cNvSpPr txBox="1"/>
          <p:nvPr/>
        </p:nvSpPr>
        <p:spPr>
          <a:xfrm>
            <a:off x="4007768" y="3933056"/>
            <a:ext cx="6926932" cy="830997"/>
          </a:xfrm>
          <a:prstGeom prst="rect">
            <a:avLst/>
          </a:prstGeom>
          <a:noFill/>
        </p:spPr>
        <p:txBody>
          <a:bodyPr wrap="square" rtlCol="0">
            <a:spAutoFit/>
          </a:bodyPr>
          <a:lstStyle/>
          <a:p>
            <a:r>
              <a:rPr lang="el-GR" sz="4800" b="1" dirty="0"/>
              <a:t>Η                           Γ</a:t>
            </a:r>
          </a:p>
        </p:txBody>
      </p:sp>
      <p:sp>
        <p:nvSpPr>
          <p:cNvPr id="7" name="TextBox 6">
            <a:extLst>
              <a:ext uri="{FF2B5EF4-FFF2-40B4-BE49-F238E27FC236}">
                <a16:creationId xmlns:a16="http://schemas.microsoft.com/office/drawing/2014/main" id="{BD61B1F4-60D8-406B-BC25-72CF8707F1C2}"/>
              </a:ext>
            </a:extLst>
          </p:cNvPr>
          <p:cNvSpPr txBox="1"/>
          <p:nvPr/>
        </p:nvSpPr>
        <p:spPr>
          <a:xfrm>
            <a:off x="4007768" y="5883559"/>
            <a:ext cx="5760640" cy="830997"/>
          </a:xfrm>
          <a:prstGeom prst="rect">
            <a:avLst/>
          </a:prstGeom>
          <a:noFill/>
        </p:spPr>
        <p:txBody>
          <a:bodyPr wrap="square" rtlCol="0">
            <a:spAutoFit/>
          </a:bodyPr>
          <a:lstStyle/>
          <a:p>
            <a:r>
              <a:rPr lang="el-GR" sz="4800" b="1" dirty="0"/>
              <a:t>Υ                          Λ</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524001" y="0"/>
            <a:ext cx="9144000" cy="6858000"/>
          </a:xfrm>
          <a:prstGeom prst="rect">
            <a:avLst/>
          </a:prstGeom>
          <a:noFill/>
          <a:ln w="9525">
            <a:noFill/>
            <a:miter lim="800000"/>
            <a:headEnd/>
            <a:tailEnd/>
          </a:ln>
        </p:spPr>
      </p:pic>
      <p:sp>
        <p:nvSpPr>
          <p:cNvPr id="3" name="TextBox 2">
            <a:extLst>
              <a:ext uri="{FF2B5EF4-FFF2-40B4-BE49-F238E27FC236}">
                <a16:creationId xmlns:a16="http://schemas.microsoft.com/office/drawing/2014/main" id="{E265AA72-2E3F-4561-9763-D27050955B81}"/>
              </a:ext>
            </a:extLst>
          </p:cNvPr>
          <p:cNvSpPr txBox="1"/>
          <p:nvPr/>
        </p:nvSpPr>
        <p:spPr>
          <a:xfrm>
            <a:off x="3071664" y="1916832"/>
            <a:ext cx="2376264" cy="3046988"/>
          </a:xfrm>
          <a:prstGeom prst="rect">
            <a:avLst/>
          </a:prstGeom>
          <a:noFill/>
        </p:spPr>
        <p:txBody>
          <a:bodyPr wrap="square" rtlCol="0">
            <a:spAutoFit/>
          </a:bodyPr>
          <a:lstStyle/>
          <a:p>
            <a:r>
              <a:rPr lang="el-GR" sz="3200" b="1" dirty="0"/>
              <a:t>μέλι</a:t>
            </a:r>
          </a:p>
          <a:p>
            <a:r>
              <a:rPr lang="el-GR" sz="3200" b="1" dirty="0"/>
              <a:t>καραμέλα</a:t>
            </a:r>
          </a:p>
          <a:p>
            <a:endParaRPr lang="el-GR" sz="3200" b="1" dirty="0"/>
          </a:p>
          <a:p>
            <a:endParaRPr lang="el-GR" sz="3200" b="1" dirty="0"/>
          </a:p>
          <a:p>
            <a:endParaRPr lang="el-GR" sz="3200" b="1" dirty="0"/>
          </a:p>
          <a:p>
            <a:r>
              <a:rPr lang="el-GR" sz="3200" b="1" dirty="0"/>
              <a:t>ζάχαρη</a:t>
            </a:r>
          </a:p>
        </p:txBody>
      </p:sp>
      <p:sp>
        <p:nvSpPr>
          <p:cNvPr id="5" name="TextBox 4">
            <a:extLst>
              <a:ext uri="{FF2B5EF4-FFF2-40B4-BE49-F238E27FC236}">
                <a16:creationId xmlns:a16="http://schemas.microsoft.com/office/drawing/2014/main" id="{1B716FB7-823D-4791-868B-E03E210E0ACB}"/>
              </a:ext>
            </a:extLst>
          </p:cNvPr>
          <p:cNvSpPr txBox="1"/>
          <p:nvPr/>
        </p:nvSpPr>
        <p:spPr>
          <a:xfrm>
            <a:off x="7536160" y="1905506"/>
            <a:ext cx="2376264" cy="3046988"/>
          </a:xfrm>
          <a:prstGeom prst="rect">
            <a:avLst/>
          </a:prstGeom>
          <a:noFill/>
        </p:spPr>
        <p:txBody>
          <a:bodyPr wrap="square" rtlCol="0">
            <a:spAutoFit/>
          </a:bodyPr>
          <a:lstStyle/>
          <a:p>
            <a:r>
              <a:rPr lang="el-GR" sz="3200" b="1" dirty="0"/>
              <a:t>αλάτι</a:t>
            </a:r>
          </a:p>
          <a:p>
            <a:r>
              <a:rPr lang="el-GR" sz="3200" b="1" dirty="0"/>
              <a:t>κάστανα</a:t>
            </a:r>
          </a:p>
          <a:p>
            <a:r>
              <a:rPr lang="el-GR" sz="3200" b="1" dirty="0"/>
              <a:t>μήλο</a:t>
            </a:r>
          </a:p>
          <a:p>
            <a:r>
              <a:rPr lang="el-GR" sz="3200" b="1" dirty="0"/>
              <a:t>γάλα</a:t>
            </a:r>
          </a:p>
          <a:p>
            <a:endParaRPr lang="el-GR" sz="3200" b="1" dirty="0"/>
          </a:p>
          <a:p>
            <a:endParaRPr lang="el-GR" sz="3200" b="1" dirty="0"/>
          </a:p>
        </p:txBody>
      </p:sp>
      <p:sp>
        <p:nvSpPr>
          <p:cNvPr id="6" name="TextBox 5">
            <a:extLst>
              <a:ext uri="{FF2B5EF4-FFF2-40B4-BE49-F238E27FC236}">
                <a16:creationId xmlns:a16="http://schemas.microsoft.com/office/drawing/2014/main" id="{07F8F7E2-BEA6-4A49-86C9-8A610DC24513}"/>
              </a:ext>
            </a:extLst>
          </p:cNvPr>
          <p:cNvSpPr txBox="1"/>
          <p:nvPr/>
        </p:nvSpPr>
        <p:spPr>
          <a:xfrm>
            <a:off x="4907868" y="5819542"/>
            <a:ext cx="2376264" cy="1569660"/>
          </a:xfrm>
          <a:prstGeom prst="rect">
            <a:avLst/>
          </a:prstGeom>
          <a:noFill/>
        </p:spPr>
        <p:txBody>
          <a:bodyPr wrap="square" rtlCol="0">
            <a:spAutoFit/>
          </a:bodyPr>
          <a:lstStyle/>
          <a:p>
            <a:r>
              <a:rPr lang="el-GR" sz="3200" b="1" dirty="0"/>
              <a:t>Η γάτα.</a:t>
            </a:r>
          </a:p>
          <a:p>
            <a:endParaRPr lang="el-GR" sz="3200" b="1" dirty="0"/>
          </a:p>
          <a:p>
            <a:endParaRPr lang="el-GR" sz="3200" b="1"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1524000" y="1700808"/>
            <a:ext cx="9144001" cy="4608512"/>
          </a:xfrm>
          <a:prstGeom prst="rect">
            <a:avLst/>
          </a:prstGeom>
          <a:noFill/>
          <a:ln w="9525">
            <a:noFill/>
            <a:miter lim="800000"/>
            <a:headEnd/>
            <a:tailEnd/>
          </a:ln>
        </p:spPr>
      </p:pic>
      <p:sp>
        <p:nvSpPr>
          <p:cNvPr id="3" name="TextBox 2">
            <a:extLst>
              <a:ext uri="{FF2B5EF4-FFF2-40B4-BE49-F238E27FC236}">
                <a16:creationId xmlns:a16="http://schemas.microsoft.com/office/drawing/2014/main" id="{1C864583-A0A8-4ADA-AD36-BB4E97F9B480}"/>
              </a:ext>
            </a:extLst>
          </p:cNvPr>
          <p:cNvSpPr txBox="1"/>
          <p:nvPr/>
        </p:nvSpPr>
        <p:spPr>
          <a:xfrm>
            <a:off x="4007768" y="5157193"/>
            <a:ext cx="3168352" cy="769441"/>
          </a:xfrm>
          <a:prstGeom prst="rect">
            <a:avLst/>
          </a:prstGeom>
          <a:noFill/>
        </p:spPr>
        <p:txBody>
          <a:bodyPr wrap="square" rtlCol="0">
            <a:spAutoFit/>
          </a:bodyPr>
          <a:lstStyle/>
          <a:p>
            <a:r>
              <a:rPr lang="el-GR" sz="4400" b="1" dirty="0"/>
              <a:t>Η σόλα.</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524000" y="1700808"/>
            <a:ext cx="9071777" cy="4896544"/>
          </a:xfrm>
          <a:prstGeom prst="rect">
            <a:avLst/>
          </a:prstGeom>
          <a:noFill/>
          <a:ln w="9525">
            <a:noFill/>
            <a:miter lim="800000"/>
            <a:headEnd/>
            <a:tailEnd/>
          </a:ln>
        </p:spPr>
      </p:pic>
      <p:sp>
        <p:nvSpPr>
          <p:cNvPr id="4" name="TextBox 3">
            <a:extLst>
              <a:ext uri="{FF2B5EF4-FFF2-40B4-BE49-F238E27FC236}">
                <a16:creationId xmlns:a16="http://schemas.microsoft.com/office/drawing/2014/main" id="{DFC8847F-FD01-486A-9C32-A0A78C029CD3}"/>
              </a:ext>
            </a:extLst>
          </p:cNvPr>
          <p:cNvSpPr txBox="1"/>
          <p:nvPr/>
        </p:nvSpPr>
        <p:spPr>
          <a:xfrm>
            <a:off x="4511824" y="5157193"/>
            <a:ext cx="3168352" cy="769441"/>
          </a:xfrm>
          <a:prstGeom prst="rect">
            <a:avLst/>
          </a:prstGeom>
          <a:noFill/>
        </p:spPr>
        <p:txBody>
          <a:bodyPr wrap="square" rtlCol="0">
            <a:spAutoFit/>
          </a:bodyPr>
          <a:lstStyle/>
          <a:p>
            <a:r>
              <a:rPr lang="el-GR" sz="4400" b="1" dirty="0"/>
              <a:t>Η   κότα.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1524000" y="1988840"/>
            <a:ext cx="9144001" cy="3528392"/>
          </a:xfrm>
          <a:prstGeom prst="rect">
            <a:avLst/>
          </a:prstGeom>
          <a:noFill/>
          <a:ln w="9525">
            <a:noFill/>
            <a:miter lim="800000"/>
            <a:headEnd/>
            <a:tailEnd/>
          </a:ln>
        </p:spPr>
      </p:pic>
      <p:sp>
        <p:nvSpPr>
          <p:cNvPr id="2" name="Title 1"/>
          <p:cNvSpPr>
            <a:spLocks noGrp="1"/>
          </p:cNvSpPr>
          <p:nvPr>
            <p:ph type="title"/>
          </p:nvPr>
        </p:nvSpPr>
        <p:spPr>
          <a:xfrm>
            <a:off x="3657599" y="4632853"/>
            <a:ext cx="8229600" cy="1143000"/>
          </a:xfrm>
        </p:spPr>
        <p:txBody>
          <a:bodyPr>
            <a:normAutofit/>
          </a:bodyPr>
          <a:lstStyle/>
          <a:p>
            <a:r>
              <a:rPr lang="el-GR" sz="4800" b="1" dirty="0"/>
              <a:t>Σοκολάτα</a:t>
            </a:r>
            <a:endParaRPr lang="en-US" sz="4800" b="1"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1524000" y="1988840"/>
            <a:ext cx="9144001" cy="3888432"/>
          </a:xfrm>
          <a:prstGeom prst="rect">
            <a:avLst/>
          </a:prstGeom>
          <a:noFill/>
          <a:ln w="9525">
            <a:noFill/>
            <a:miter lim="800000"/>
            <a:headEnd/>
            <a:tailEnd/>
          </a:ln>
        </p:spPr>
      </p:pic>
      <p:sp>
        <p:nvSpPr>
          <p:cNvPr id="3" name="TextBox 2">
            <a:extLst>
              <a:ext uri="{FF2B5EF4-FFF2-40B4-BE49-F238E27FC236}">
                <a16:creationId xmlns:a16="http://schemas.microsoft.com/office/drawing/2014/main" id="{E10D10B9-09C9-4A39-BA8A-4B9B0B13C023}"/>
              </a:ext>
            </a:extLst>
          </p:cNvPr>
          <p:cNvSpPr txBox="1"/>
          <p:nvPr/>
        </p:nvSpPr>
        <p:spPr>
          <a:xfrm>
            <a:off x="4007768" y="4797152"/>
            <a:ext cx="7866180" cy="769441"/>
          </a:xfrm>
          <a:prstGeom prst="rect">
            <a:avLst/>
          </a:prstGeom>
          <a:noFill/>
        </p:spPr>
        <p:txBody>
          <a:bodyPr wrap="square" rtlCol="0">
            <a:spAutoFit/>
          </a:bodyPr>
          <a:lstStyle/>
          <a:p>
            <a:r>
              <a:rPr lang="el-GR" sz="4400" b="1" dirty="0"/>
              <a:t>γενέθλια           κόκορα</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1524000" y="274638"/>
            <a:ext cx="9144000" cy="5544616"/>
          </a:xfrm>
          <a:prstGeom prst="rect">
            <a:avLst/>
          </a:prstGeom>
          <a:noFill/>
          <a:ln w="9525">
            <a:noFill/>
            <a:miter lim="800000"/>
            <a:headEnd/>
            <a:tailEnd/>
          </a:ln>
        </p:spPr>
      </p:pic>
      <p:sp>
        <p:nvSpPr>
          <p:cNvPr id="3" name="TextBox 2">
            <a:extLst>
              <a:ext uri="{FF2B5EF4-FFF2-40B4-BE49-F238E27FC236}">
                <a16:creationId xmlns:a16="http://schemas.microsoft.com/office/drawing/2014/main" id="{D1309AC2-5FA5-4AA2-9AF9-95225967E923}"/>
              </a:ext>
            </a:extLst>
          </p:cNvPr>
          <p:cNvSpPr txBox="1"/>
          <p:nvPr/>
        </p:nvSpPr>
        <p:spPr>
          <a:xfrm>
            <a:off x="1981200" y="3295281"/>
            <a:ext cx="7056784" cy="646331"/>
          </a:xfrm>
          <a:prstGeom prst="rect">
            <a:avLst/>
          </a:prstGeom>
          <a:noFill/>
        </p:spPr>
        <p:txBody>
          <a:bodyPr wrap="square" rtlCol="0">
            <a:spAutoFit/>
          </a:bodyPr>
          <a:lstStyle/>
          <a:p>
            <a:r>
              <a:rPr lang="el-GR" sz="3600" b="1" dirty="0"/>
              <a:t>Ο λαγός έχει καρότα.</a:t>
            </a:r>
          </a:p>
        </p:txBody>
      </p:sp>
      <p:sp>
        <p:nvSpPr>
          <p:cNvPr id="5" name="TextBox 4">
            <a:extLst>
              <a:ext uri="{FF2B5EF4-FFF2-40B4-BE49-F238E27FC236}">
                <a16:creationId xmlns:a16="http://schemas.microsoft.com/office/drawing/2014/main" id="{AFBE3343-ECBF-4CB1-97C7-70C1990F30FB}"/>
              </a:ext>
            </a:extLst>
          </p:cNvPr>
          <p:cNvSpPr txBox="1"/>
          <p:nvPr/>
        </p:nvSpPr>
        <p:spPr>
          <a:xfrm>
            <a:off x="1703512" y="4429103"/>
            <a:ext cx="7056784" cy="769441"/>
          </a:xfrm>
          <a:prstGeom prst="rect">
            <a:avLst/>
          </a:prstGeom>
          <a:noFill/>
        </p:spPr>
        <p:txBody>
          <a:bodyPr wrap="square" rtlCol="0">
            <a:spAutoFit/>
          </a:bodyPr>
          <a:lstStyle/>
          <a:p>
            <a:r>
              <a:rPr lang="el-GR" sz="4400" b="1" dirty="0"/>
              <a:t>Η κασέλα έχει κόκαλα.</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1524000" y="1556792"/>
            <a:ext cx="9144000" cy="3888432"/>
          </a:xfrm>
          <a:prstGeom prst="rect">
            <a:avLst/>
          </a:prstGeom>
          <a:noFill/>
          <a:ln w="9525">
            <a:noFill/>
            <a:miter lim="800000"/>
            <a:headEnd/>
            <a:tailEnd/>
          </a:ln>
        </p:spPr>
      </p:pic>
      <p:sp>
        <p:nvSpPr>
          <p:cNvPr id="4" name="TextBox 3">
            <a:extLst>
              <a:ext uri="{FF2B5EF4-FFF2-40B4-BE49-F238E27FC236}">
                <a16:creationId xmlns:a16="http://schemas.microsoft.com/office/drawing/2014/main" id="{268C8F0B-9EF4-4A49-B9D8-D7C72BDC45C5}"/>
              </a:ext>
            </a:extLst>
          </p:cNvPr>
          <p:cNvSpPr txBox="1"/>
          <p:nvPr/>
        </p:nvSpPr>
        <p:spPr>
          <a:xfrm>
            <a:off x="5009272" y="1998133"/>
            <a:ext cx="1086728" cy="830997"/>
          </a:xfrm>
          <a:prstGeom prst="rect">
            <a:avLst/>
          </a:prstGeom>
          <a:noFill/>
        </p:spPr>
        <p:txBody>
          <a:bodyPr wrap="square" rtlCol="0">
            <a:spAutoFit/>
          </a:bodyPr>
          <a:lstStyle/>
          <a:p>
            <a:r>
              <a:rPr lang="el-GR" sz="4800" b="1" dirty="0"/>
              <a:t>και</a:t>
            </a:r>
          </a:p>
        </p:txBody>
      </p:sp>
      <p:sp>
        <p:nvSpPr>
          <p:cNvPr id="6" name="TextBox 5">
            <a:extLst>
              <a:ext uri="{FF2B5EF4-FFF2-40B4-BE49-F238E27FC236}">
                <a16:creationId xmlns:a16="http://schemas.microsoft.com/office/drawing/2014/main" id="{412D5B9B-0F2E-4CBF-9E8C-4B39781AA624}"/>
              </a:ext>
            </a:extLst>
          </p:cNvPr>
          <p:cNvSpPr txBox="1"/>
          <p:nvPr/>
        </p:nvSpPr>
        <p:spPr>
          <a:xfrm>
            <a:off x="5375920" y="3197876"/>
            <a:ext cx="1086728" cy="830997"/>
          </a:xfrm>
          <a:prstGeom prst="rect">
            <a:avLst/>
          </a:prstGeom>
          <a:noFill/>
        </p:spPr>
        <p:txBody>
          <a:bodyPr wrap="square" rtlCol="0">
            <a:spAutoFit/>
          </a:bodyPr>
          <a:lstStyle/>
          <a:p>
            <a:r>
              <a:rPr lang="el-GR" sz="4800" b="1" dirty="0"/>
              <a:t>και</a:t>
            </a:r>
          </a:p>
        </p:txBody>
      </p:sp>
      <p:sp>
        <p:nvSpPr>
          <p:cNvPr id="7" name="TextBox 6">
            <a:extLst>
              <a:ext uri="{FF2B5EF4-FFF2-40B4-BE49-F238E27FC236}">
                <a16:creationId xmlns:a16="http://schemas.microsoft.com/office/drawing/2014/main" id="{F37C281B-56DC-487C-8BD0-78FDC4FF3BE5}"/>
              </a:ext>
            </a:extLst>
          </p:cNvPr>
          <p:cNvSpPr txBox="1"/>
          <p:nvPr/>
        </p:nvSpPr>
        <p:spPr>
          <a:xfrm>
            <a:off x="6462648" y="3842966"/>
            <a:ext cx="1086728" cy="830997"/>
          </a:xfrm>
          <a:prstGeom prst="rect">
            <a:avLst/>
          </a:prstGeom>
          <a:noFill/>
        </p:spPr>
        <p:txBody>
          <a:bodyPr wrap="square" rtlCol="0">
            <a:spAutoFit/>
          </a:bodyPr>
          <a:lstStyle/>
          <a:p>
            <a:r>
              <a:rPr lang="el-GR" sz="4800" b="1" dirty="0"/>
              <a:t>και</a:t>
            </a:r>
          </a:p>
        </p:txBody>
      </p:sp>
      <p:sp>
        <p:nvSpPr>
          <p:cNvPr id="8" name="TextBox 7">
            <a:extLst>
              <a:ext uri="{FF2B5EF4-FFF2-40B4-BE49-F238E27FC236}">
                <a16:creationId xmlns:a16="http://schemas.microsoft.com/office/drawing/2014/main" id="{1B34A4AE-D3C5-49F5-A17C-F80262F4672B}"/>
              </a:ext>
            </a:extLst>
          </p:cNvPr>
          <p:cNvSpPr txBox="1"/>
          <p:nvPr/>
        </p:nvSpPr>
        <p:spPr>
          <a:xfrm>
            <a:off x="5375920" y="4355197"/>
            <a:ext cx="1086728" cy="830997"/>
          </a:xfrm>
          <a:prstGeom prst="rect">
            <a:avLst/>
          </a:prstGeom>
          <a:noFill/>
        </p:spPr>
        <p:txBody>
          <a:bodyPr wrap="square" rtlCol="0">
            <a:spAutoFit/>
          </a:bodyPr>
          <a:lstStyle/>
          <a:p>
            <a:r>
              <a:rPr lang="el-GR" sz="4800" b="1" dirty="0"/>
              <a:t>και</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2207568" y="43054"/>
            <a:ext cx="7884368" cy="6814946"/>
          </a:xfrm>
          <a:prstGeom prst="rect">
            <a:avLst/>
          </a:prstGeom>
          <a:noFill/>
          <a:ln w="9525">
            <a:noFill/>
            <a:miter lim="800000"/>
            <a:headEnd/>
            <a:tailEnd/>
          </a:ln>
        </p:spPr>
      </p:pic>
      <p:sp>
        <p:nvSpPr>
          <p:cNvPr id="3" name="TextBox 2">
            <a:extLst>
              <a:ext uri="{FF2B5EF4-FFF2-40B4-BE49-F238E27FC236}">
                <a16:creationId xmlns:a16="http://schemas.microsoft.com/office/drawing/2014/main" id="{11DE050C-5503-4F36-9BA0-7FCC17E5CCC7}"/>
              </a:ext>
            </a:extLst>
          </p:cNvPr>
          <p:cNvSpPr txBox="1"/>
          <p:nvPr/>
        </p:nvSpPr>
        <p:spPr>
          <a:xfrm>
            <a:off x="6312024" y="1268760"/>
            <a:ext cx="1872208" cy="1569660"/>
          </a:xfrm>
          <a:prstGeom prst="rect">
            <a:avLst/>
          </a:prstGeom>
          <a:noFill/>
        </p:spPr>
        <p:txBody>
          <a:bodyPr wrap="square" rtlCol="0">
            <a:spAutoFit/>
          </a:bodyPr>
          <a:lstStyle/>
          <a:p>
            <a:r>
              <a:rPr lang="el-GR" sz="4800" b="1" dirty="0">
                <a:latin typeface="Century Gothic" panose="020B0502020202020204" pitchFamily="34" charset="0"/>
              </a:rPr>
              <a:t>γάτα</a:t>
            </a:r>
          </a:p>
          <a:p>
            <a:r>
              <a:rPr lang="el-GR" sz="4800" b="1" dirty="0">
                <a:latin typeface="Century Gothic" panose="020B0502020202020204" pitchFamily="34" charset="0"/>
              </a:rPr>
              <a:t>γάλα</a:t>
            </a:r>
          </a:p>
        </p:txBody>
      </p:sp>
      <p:sp>
        <p:nvSpPr>
          <p:cNvPr id="5" name="TextBox 4">
            <a:extLst>
              <a:ext uri="{FF2B5EF4-FFF2-40B4-BE49-F238E27FC236}">
                <a16:creationId xmlns:a16="http://schemas.microsoft.com/office/drawing/2014/main" id="{06366560-BAAB-4087-9430-6A50AE49378E}"/>
              </a:ext>
            </a:extLst>
          </p:cNvPr>
          <p:cNvSpPr txBox="1"/>
          <p:nvPr/>
        </p:nvSpPr>
        <p:spPr>
          <a:xfrm>
            <a:off x="3071664" y="4869160"/>
            <a:ext cx="4032448" cy="1569660"/>
          </a:xfrm>
          <a:prstGeom prst="rect">
            <a:avLst/>
          </a:prstGeom>
          <a:noFill/>
        </p:spPr>
        <p:txBody>
          <a:bodyPr wrap="square" rtlCol="0">
            <a:spAutoFit/>
          </a:bodyPr>
          <a:lstStyle/>
          <a:p>
            <a:r>
              <a:rPr lang="el-GR" sz="4800" b="1" dirty="0">
                <a:latin typeface="Century Gothic" panose="020B0502020202020204" pitchFamily="34" charset="0"/>
              </a:rPr>
              <a:t>γάτα</a:t>
            </a:r>
          </a:p>
          <a:p>
            <a:r>
              <a:rPr lang="el-GR" sz="4800" b="1" dirty="0">
                <a:latin typeface="Century Gothic" panose="020B0502020202020204" pitchFamily="34" charset="0"/>
              </a:rPr>
              <a:t>            γάλα.</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90D992-2932-4637-B566-C5527EEDA42D}"/>
              </a:ext>
            </a:extLst>
          </p:cNvPr>
          <p:cNvSpPr>
            <a:spLocks noGrp="1"/>
          </p:cNvSpPr>
          <p:nvPr>
            <p:ph type="title"/>
          </p:nvPr>
        </p:nvSpPr>
        <p:spPr/>
        <p:txBody>
          <a:bodyPr>
            <a:noAutofit/>
          </a:bodyPr>
          <a:lstStyle/>
          <a:p>
            <a:pPr algn="ctr"/>
            <a:r>
              <a:rPr lang="el-GR" sz="4400" b="1" dirty="0"/>
              <a:t>Τώρα μπορείς να λύσεις τα επαναληπτικά φύλλα εργασίας που σας έχω δώσει στο σετ με το σπιτάκι, με τίτλο: «Επανάληψη στις φωνούλες: </a:t>
            </a:r>
            <a:r>
              <a:rPr lang="el-GR" sz="4400" b="1" dirty="0" err="1"/>
              <a:t>θ,μ,η,γ</a:t>
            </a:r>
            <a:r>
              <a:rPr lang="el-GR" sz="4400" b="1" dirty="0"/>
              <a:t>!»</a:t>
            </a:r>
            <a:br>
              <a:rPr lang="el-GR" sz="4400" b="1" dirty="0"/>
            </a:br>
            <a:br>
              <a:rPr lang="el-GR" sz="4400" b="1" dirty="0"/>
            </a:br>
            <a:endParaRPr lang="el-GR" sz="4400" b="1" dirty="0"/>
          </a:p>
        </p:txBody>
      </p:sp>
      <p:pic>
        <p:nvPicPr>
          <p:cNvPr id="5122" name="Picture 2" descr="Fun and free back to school clipart, ready for PERSONAL and COMMERCIAL  projects! | Teacher clipart, Back to school clipart, School clipart">
            <a:extLst>
              <a:ext uri="{FF2B5EF4-FFF2-40B4-BE49-F238E27FC236}">
                <a16:creationId xmlns:a16="http://schemas.microsoft.com/office/drawing/2014/main" id="{2BB9F261-E6B7-4DDA-9783-AA55A603B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999" y="5608370"/>
            <a:ext cx="1113116" cy="12496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oy Turtle in School Clip Art - Boy Turtle in School Image | Clip art,  School images, Turtle book">
            <a:extLst>
              <a:ext uri="{FF2B5EF4-FFF2-40B4-BE49-F238E27FC236}">
                <a16:creationId xmlns:a16="http://schemas.microsoft.com/office/drawing/2014/main" id="{2F4E7A23-CDAB-484E-9519-4B3DB6E99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463" y="2095500"/>
            <a:ext cx="40290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086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extLst>
              <a:ext uri="{28A0092B-C50C-407E-A947-70E740481C1C}">
                <a14:useLocalDpi xmlns:a14="http://schemas.microsoft.com/office/drawing/2010/main" val="0"/>
              </a:ext>
            </a:extLst>
          </a:blip>
          <a:srcRect l="6182" t="3586" r="-2" b="279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4255115" y="789025"/>
            <a:ext cx="5725497" cy="2498650"/>
          </a:xfrm>
        </p:spPr>
        <p:txBody>
          <a:bodyPr vert="horz" lIns="91440" tIns="45720" rIns="91440" bIns="45720" rtlCol="0" anchor="b">
            <a:normAutofit/>
          </a:bodyPr>
          <a:lstStyle/>
          <a:p>
            <a:pPr algn="r">
              <a:lnSpc>
                <a:spcPct val="90000"/>
              </a:lnSpc>
            </a:pPr>
            <a:r>
              <a:rPr lang="el-GR" sz="5000" b="1" u="sng" dirty="0">
                <a:latin typeface="Segoe Script" panose="030B0504020000000003" pitchFamily="66" charset="0"/>
              </a:rPr>
              <a:t>Τετάρτη, </a:t>
            </a:r>
            <a:br>
              <a:rPr lang="el-GR" sz="5000" b="1" u="sng" dirty="0">
                <a:latin typeface="Segoe Script" panose="030B0504020000000003" pitchFamily="66" charset="0"/>
              </a:rPr>
            </a:br>
            <a:r>
              <a:rPr lang="el-GR" sz="5000" b="1" u="sng" dirty="0">
                <a:latin typeface="Segoe Script" panose="030B0504020000000003" pitchFamily="66" charset="0"/>
              </a:rPr>
              <a:t>20 </a:t>
            </a:r>
            <a:r>
              <a:rPr lang="el-GR" sz="5000" b="1" u="sng" dirty="0" err="1">
                <a:latin typeface="Segoe Script" panose="030B0504020000000003" pitchFamily="66" charset="0"/>
              </a:rPr>
              <a:t>Ιανο</a:t>
            </a:r>
            <a:r>
              <a:rPr lang="en-US" sz="5000" b="1" u="sng" dirty="0">
                <a:latin typeface="Segoe Script" panose="030B0504020000000003" pitchFamily="66" charset="0"/>
              </a:rPr>
              <a:t>υα</a:t>
            </a:r>
            <a:r>
              <a:rPr lang="en-US" sz="5000" b="1" u="sng" dirty="0" err="1">
                <a:latin typeface="Segoe Script" panose="030B0504020000000003" pitchFamily="66" charset="0"/>
              </a:rPr>
              <a:t>ρίου</a:t>
            </a:r>
            <a:endParaRPr lang="en-US" sz="5000" b="1" u="sng" dirty="0">
              <a:latin typeface="Segoe Script" panose="030B0504020000000003" pitchFamily="66" charset="0"/>
            </a:endParaRP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5380562" y="4076700"/>
            <a:ext cx="6201838" cy="1071032"/>
          </a:xfrm>
        </p:spPr>
        <p:txBody>
          <a:bodyPr vert="horz" lIns="91440" tIns="45720" rIns="91440" bIns="45720" rtlCol="0" anchor="t">
            <a:noAutofit/>
          </a:bodyPr>
          <a:lstStyle/>
          <a:p>
            <a:pPr marL="0" indent="0" algn="r">
              <a:buNone/>
            </a:pPr>
            <a:r>
              <a:rPr lang="en-US" sz="7200" b="1" dirty="0">
                <a:solidFill>
                  <a:schemeClr val="tx1">
                    <a:lumMod val="95000"/>
                    <a:lumOff val="5000"/>
                  </a:schemeClr>
                </a:solidFill>
                <a:latin typeface="Segoe Script" panose="030B0504020000000003" pitchFamily="66" charset="0"/>
              </a:rPr>
              <a:t>Μα</a:t>
            </a:r>
            <a:r>
              <a:rPr lang="en-US" sz="7200" b="1" dirty="0" err="1">
                <a:solidFill>
                  <a:schemeClr val="tx1">
                    <a:lumMod val="95000"/>
                    <a:lumOff val="5000"/>
                  </a:schemeClr>
                </a:solidFill>
                <a:latin typeface="Segoe Script" panose="030B0504020000000003" pitchFamily="66" charset="0"/>
              </a:rPr>
              <a:t>θημ</a:t>
            </a:r>
            <a:r>
              <a:rPr lang="en-US" sz="7200" b="1" dirty="0">
                <a:solidFill>
                  <a:schemeClr val="tx1">
                    <a:lumMod val="95000"/>
                    <a:lumOff val="5000"/>
                  </a:schemeClr>
                </a:solidFill>
                <a:latin typeface="Segoe Script" panose="030B0504020000000003" pitchFamily="66" charset="0"/>
              </a:rPr>
              <a:t>ατικά </a:t>
            </a:r>
          </a:p>
        </p:txBody>
      </p:sp>
      <p:sp>
        <p:nvSpPr>
          <p:cNvPr id="5" name="Rectangle 10">
            <a:extLst>
              <a:ext uri="{FF2B5EF4-FFF2-40B4-BE49-F238E27FC236}">
                <a16:creationId xmlns:a16="http://schemas.microsoft.com/office/drawing/2014/main" id="{96E52AED-1236-41DF-BB7E-CE41969CA51C}"/>
              </a:ext>
            </a:extLst>
          </p:cNvPr>
          <p:cNvSpPr/>
          <p:nvPr/>
        </p:nvSpPr>
        <p:spPr>
          <a:xfrm>
            <a:off x="7512171" y="2494959"/>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569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3F2413-DB21-4F6F-9B90-3D695C50169E}"/>
              </a:ext>
            </a:extLst>
          </p:cNvPr>
          <p:cNvSpPr>
            <a:spLocks noGrp="1"/>
          </p:cNvSpPr>
          <p:nvPr>
            <p:ph type="title"/>
          </p:nvPr>
        </p:nvSpPr>
        <p:spPr>
          <a:xfrm>
            <a:off x="-263571" y="450574"/>
            <a:ext cx="10215953" cy="1320800"/>
          </a:xfrm>
        </p:spPr>
        <p:txBody>
          <a:bodyPr>
            <a:noAutofit/>
          </a:bodyPr>
          <a:lstStyle/>
          <a:p>
            <a:pPr algn="ctr"/>
            <a:r>
              <a:rPr lang="el-GR" sz="4800" b="1" dirty="0">
                <a:solidFill>
                  <a:schemeClr val="tx1"/>
                </a:solidFill>
                <a:latin typeface="Segoe Script" panose="030B0504020000000003" pitchFamily="66" charset="0"/>
              </a:rPr>
              <a:t>Ας πάμε στη σελίδα 74, του Βιβλίου Μαθηματικών!</a:t>
            </a:r>
          </a:p>
        </p:txBody>
      </p:sp>
      <p:pic>
        <p:nvPicPr>
          <p:cNvPr id="4098" name="Picture 2" descr="Math Tips for Parents of Elementary Students | Time4Learning">
            <a:extLst>
              <a:ext uri="{FF2B5EF4-FFF2-40B4-BE49-F238E27FC236}">
                <a16:creationId xmlns:a16="http://schemas.microsoft.com/office/drawing/2014/main" id="{A0635639-19A7-4973-9219-6EA675539B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3532" y="2560810"/>
            <a:ext cx="8962711" cy="429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897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EBDA-65A0-43E1-A804-BDBB0ADF862E}"/>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7C91EB32-0504-479F-B521-306601C84B4A}"/>
              </a:ext>
            </a:extLst>
          </p:cNvPr>
          <p:cNvSpPr>
            <a:spLocks noGrp="1"/>
          </p:cNvSpPr>
          <p:nvPr>
            <p:ph type="subTitle" idx="1"/>
          </p:nvPr>
        </p:nvSpPr>
        <p:spPr/>
        <p:txBody>
          <a:bodyPr/>
          <a:lstStyle/>
          <a:p>
            <a:endParaRPr lang="en-GB" dirty="0"/>
          </a:p>
        </p:txBody>
      </p:sp>
      <p:pic>
        <p:nvPicPr>
          <p:cNvPr id="5" name="Picture 4">
            <a:extLst>
              <a:ext uri="{FF2B5EF4-FFF2-40B4-BE49-F238E27FC236}">
                <a16:creationId xmlns:a16="http://schemas.microsoft.com/office/drawing/2014/main" id="{5975B1BF-F353-4669-8AAD-7764D42C521F}"/>
              </a:ext>
            </a:extLst>
          </p:cNvPr>
          <p:cNvPicPr>
            <a:picLocks noChangeAspect="1"/>
          </p:cNvPicPr>
          <p:nvPr/>
        </p:nvPicPr>
        <p:blipFill>
          <a:blip r:embed="rId2"/>
          <a:stretch>
            <a:fillRect/>
          </a:stretch>
        </p:blipFill>
        <p:spPr>
          <a:xfrm>
            <a:off x="2015239" y="55872"/>
            <a:ext cx="7766936" cy="6573528"/>
          </a:xfrm>
          <a:prstGeom prst="rect">
            <a:avLst/>
          </a:prstGeom>
        </p:spPr>
      </p:pic>
      <p:sp>
        <p:nvSpPr>
          <p:cNvPr id="6" name="Oval 5">
            <a:extLst>
              <a:ext uri="{FF2B5EF4-FFF2-40B4-BE49-F238E27FC236}">
                <a16:creationId xmlns:a16="http://schemas.microsoft.com/office/drawing/2014/main" id="{6CFCF7DD-35ED-41C9-8099-68ABEBE7FA41}"/>
              </a:ext>
            </a:extLst>
          </p:cNvPr>
          <p:cNvSpPr/>
          <p:nvPr/>
        </p:nvSpPr>
        <p:spPr>
          <a:xfrm>
            <a:off x="4305299" y="1628775"/>
            <a:ext cx="1724025"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9D9E0B1-6EEE-49F1-92DD-384AE6DE7D98}"/>
              </a:ext>
            </a:extLst>
          </p:cNvPr>
          <p:cNvSpPr/>
          <p:nvPr/>
        </p:nvSpPr>
        <p:spPr>
          <a:xfrm>
            <a:off x="3250337" y="1790053"/>
            <a:ext cx="1410440"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0A4839A-5199-4F9F-8296-59F99589AB98}"/>
              </a:ext>
            </a:extLst>
          </p:cNvPr>
          <p:cNvSpPr/>
          <p:nvPr/>
        </p:nvSpPr>
        <p:spPr>
          <a:xfrm>
            <a:off x="5619564" y="1882068"/>
            <a:ext cx="603683" cy="150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8D092A2-C930-493F-82B9-EC2C953A49D1}"/>
              </a:ext>
            </a:extLst>
          </p:cNvPr>
          <p:cNvSpPr/>
          <p:nvPr/>
        </p:nvSpPr>
        <p:spPr>
          <a:xfrm>
            <a:off x="4411836" y="2463277"/>
            <a:ext cx="1028700"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E9AC651-0D8E-4EA3-8057-AF186A2C8837}"/>
              </a:ext>
            </a:extLst>
          </p:cNvPr>
          <p:cNvSpPr/>
          <p:nvPr/>
        </p:nvSpPr>
        <p:spPr>
          <a:xfrm>
            <a:off x="3250337" y="2800634"/>
            <a:ext cx="1790696" cy="335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5A17AF2-3EA6-4CB3-AAC8-6105172255C0}"/>
              </a:ext>
            </a:extLst>
          </p:cNvPr>
          <p:cNvSpPr/>
          <p:nvPr/>
        </p:nvSpPr>
        <p:spPr>
          <a:xfrm>
            <a:off x="5387268" y="2560934"/>
            <a:ext cx="923278" cy="2706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14C61F0-78D9-453A-9681-2662801DB990}"/>
              </a:ext>
            </a:extLst>
          </p:cNvPr>
          <p:cNvSpPr/>
          <p:nvPr/>
        </p:nvSpPr>
        <p:spPr>
          <a:xfrm>
            <a:off x="3648351" y="3288903"/>
            <a:ext cx="1314266" cy="282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6443711-C270-4340-B14D-6BBCB3B9580F}"/>
              </a:ext>
            </a:extLst>
          </p:cNvPr>
          <p:cNvSpPr/>
          <p:nvPr/>
        </p:nvSpPr>
        <p:spPr>
          <a:xfrm>
            <a:off x="5352870" y="3510843"/>
            <a:ext cx="1028700" cy="1556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7BD92F-E612-4379-A4D3-7C348DB7F1AC}"/>
              </a:ext>
            </a:extLst>
          </p:cNvPr>
          <p:cNvSpPr/>
          <p:nvPr/>
        </p:nvSpPr>
        <p:spPr>
          <a:xfrm>
            <a:off x="2938134" y="3617380"/>
            <a:ext cx="1028700"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C57D44A-2D66-4258-97D3-24DAFCCBF66B}"/>
              </a:ext>
            </a:extLst>
          </p:cNvPr>
          <p:cNvSpPr/>
          <p:nvPr/>
        </p:nvSpPr>
        <p:spPr>
          <a:xfrm>
            <a:off x="4056724" y="3759423"/>
            <a:ext cx="426499" cy="4182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D5936EA7-BFA6-4D4D-99F6-5C17EC358420}"/>
              </a:ext>
            </a:extLst>
          </p:cNvPr>
          <p:cNvCxnSpPr/>
          <p:nvPr/>
        </p:nvCxnSpPr>
        <p:spPr>
          <a:xfrm>
            <a:off x="6096000" y="2066278"/>
            <a:ext cx="1290221" cy="9343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56561C9-542C-4F96-85A4-03A036F0DE68}"/>
              </a:ext>
            </a:extLst>
          </p:cNvPr>
          <p:cNvCxnSpPr>
            <a:cxnSpLocks/>
          </p:cNvCxnSpPr>
          <p:nvPr/>
        </p:nvCxnSpPr>
        <p:spPr>
          <a:xfrm flipV="1">
            <a:off x="6177376" y="2130245"/>
            <a:ext cx="1028700" cy="14023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B2C524-B7C3-49FC-AF07-399950B16365}"/>
              </a:ext>
            </a:extLst>
          </p:cNvPr>
          <p:cNvCxnSpPr/>
          <p:nvPr/>
        </p:nvCxnSpPr>
        <p:spPr>
          <a:xfrm>
            <a:off x="6161100" y="2735067"/>
            <a:ext cx="1290221" cy="9343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E591034-AF09-4A46-9AB4-7DAA0A5801F2}"/>
              </a:ext>
            </a:extLst>
          </p:cNvPr>
          <p:cNvSpPr/>
          <p:nvPr/>
        </p:nvSpPr>
        <p:spPr>
          <a:xfrm>
            <a:off x="8330694" y="2498268"/>
            <a:ext cx="53572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7</a:t>
            </a:r>
          </a:p>
        </p:txBody>
      </p:sp>
      <p:sp>
        <p:nvSpPr>
          <p:cNvPr id="23" name="Rectangle 22">
            <a:extLst>
              <a:ext uri="{FF2B5EF4-FFF2-40B4-BE49-F238E27FC236}">
                <a16:creationId xmlns:a16="http://schemas.microsoft.com/office/drawing/2014/main" id="{9DB456AA-6DED-4B71-93AD-10D89988EF7F}"/>
              </a:ext>
            </a:extLst>
          </p:cNvPr>
          <p:cNvSpPr/>
          <p:nvPr/>
        </p:nvSpPr>
        <p:spPr>
          <a:xfrm>
            <a:off x="7909105" y="3421598"/>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8C7541B8-0C22-45CA-A9A4-E7F7ABB016B2}"/>
              </a:ext>
            </a:extLst>
          </p:cNvPr>
          <p:cNvSpPr/>
          <p:nvPr/>
        </p:nvSpPr>
        <p:spPr>
          <a:xfrm>
            <a:off x="7467797" y="1495663"/>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736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2" grpId="0"/>
      <p:bldP spid="23" grpId="0"/>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4DBDB3-B8DB-4028-82CC-42290C365436}"/>
              </a:ext>
            </a:extLst>
          </p:cNvPr>
          <p:cNvPicPr>
            <a:picLocks noGrp="1" noChangeAspect="1"/>
          </p:cNvPicPr>
          <p:nvPr>
            <p:ph idx="1"/>
          </p:nvPr>
        </p:nvPicPr>
        <p:blipFill>
          <a:blip r:embed="rId2"/>
          <a:stretch>
            <a:fillRect/>
          </a:stretch>
        </p:blipFill>
        <p:spPr>
          <a:xfrm>
            <a:off x="112336" y="72473"/>
            <a:ext cx="5600700" cy="6743700"/>
          </a:xfrm>
        </p:spPr>
      </p:pic>
      <p:pic>
        <p:nvPicPr>
          <p:cNvPr id="7" name="Picture 6">
            <a:extLst>
              <a:ext uri="{FF2B5EF4-FFF2-40B4-BE49-F238E27FC236}">
                <a16:creationId xmlns:a16="http://schemas.microsoft.com/office/drawing/2014/main" id="{0545CDE6-0551-43D9-889D-59F4A9C32D4D}"/>
              </a:ext>
            </a:extLst>
          </p:cNvPr>
          <p:cNvPicPr>
            <a:picLocks noChangeAspect="1"/>
          </p:cNvPicPr>
          <p:nvPr/>
        </p:nvPicPr>
        <p:blipFill>
          <a:blip r:embed="rId3"/>
          <a:stretch>
            <a:fillRect/>
          </a:stretch>
        </p:blipFill>
        <p:spPr>
          <a:xfrm>
            <a:off x="6096001" y="0"/>
            <a:ext cx="5936348" cy="6858000"/>
          </a:xfrm>
          <a:prstGeom prst="rect">
            <a:avLst/>
          </a:prstGeom>
        </p:spPr>
      </p:pic>
      <p:sp>
        <p:nvSpPr>
          <p:cNvPr id="8" name="Oval 7">
            <a:extLst>
              <a:ext uri="{FF2B5EF4-FFF2-40B4-BE49-F238E27FC236}">
                <a16:creationId xmlns:a16="http://schemas.microsoft.com/office/drawing/2014/main" id="{81AF80F6-EBDB-4BD3-ABEF-DE1E97032FAD}"/>
              </a:ext>
            </a:extLst>
          </p:cNvPr>
          <p:cNvSpPr/>
          <p:nvPr/>
        </p:nvSpPr>
        <p:spPr>
          <a:xfrm>
            <a:off x="8486775" y="638175"/>
            <a:ext cx="685799"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AD12F29-F249-48D5-87FA-079AF2452395}"/>
              </a:ext>
            </a:extLst>
          </p:cNvPr>
          <p:cNvSpPr/>
          <p:nvPr/>
        </p:nvSpPr>
        <p:spPr>
          <a:xfrm>
            <a:off x="10106025" y="638175"/>
            <a:ext cx="1285876"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7A23B7F-C514-41C6-915D-382E4A54068B}"/>
              </a:ext>
            </a:extLst>
          </p:cNvPr>
          <p:cNvSpPr/>
          <p:nvPr/>
        </p:nvSpPr>
        <p:spPr>
          <a:xfrm>
            <a:off x="6548437" y="790575"/>
            <a:ext cx="1852613"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7F70AFD-AC9F-47C6-B338-330CCAB11C7D}"/>
              </a:ext>
            </a:extLst>
          </p:cNvPr>
          <p:cNvSpPr/>
          <p:nvPr/>
        </p:nvSpPr>
        <p:spPr>
          <a:xfrm>
            <a:off x="8202162" y="1095375"/>
            <a:ext cx="1724025" cy="561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2E79E8B-6C72-4F9D-B75E-C466B4ABEC49}"/>
              </a:ext>
            </a:extLst>
          </p:cNvPr>
          <p:cNvSpPr/>
          <p:nvPr/>
        </p:nvSpPr>
        <p:spPr>
          <a:xfrm>
            <a:off x="7505700" y="1828800"/>
            <a:ext cx="590550" cy="304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74F7C87-6128-4318-ADCD-64441BC0AC67}"/>
              </a:ext>
            </a:extLst>
          </p:cNvPr>
          <p:cNvSpPr/>
          <p:nvPr/>
        </p:nvSpPr>
        <p:spPr>
          <a:xfrm>
            <a:off x="8886825" y="1857376"/>
            <a:ext cx="1039362"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96F284A-8A01-43D1-A8D1-59DEB27E5DE7}"/>
              </a:ext>
            </a:extLst>
          </p:cNvPr>
          <p:cNvSpPr/>
          <p:nvPr/>
        </p:nvSpPr>
        <p:spPr>
          <a:xfrm>
            <a:off x="6548436" y="1995488"/>
            <a:ext cx="452439" cy="276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6404CDB-B627-4106-82ED-7C6659A22585}"/>
              </a:ext>
            </a:extLst>
          </p:cNvPr>
          <p:cNvSpPr/>
          <p:nvPr/>
        </p:nvSpPr>
        <p:spPr>
          <a:xfrm>
            <a:off x="10004763" y="2271714"/>
            <a:ext cx="1724025" cy="613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07C4CCB-EF6F-4AA8-A286-F1DFCF5D4159}"/>
              </a:ext>
            </a:extLst>
          </p:cNvPr>
          <p:cNvSpPr/>
          <p:nvPr/>
        </p:nvSpPr>
        <p:spPr>
          <a:xfrm>
            <a:off x="1799194" y="2800108"/>
            <a:ext cx="548548" cy="923330"/>
          </a:xfrm>
          <a:prstGeom prst="rect">
            <a:avLst/>
          </a:prstGeom>
          <a:noFill/>
        </p:spPr>
        <p:txBody>
          <a:bodyPr wrap="non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1</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11D8DFCE-98E7-45C5-817A-02DBB00209C1}"/>
              </a:ext>
            </a:extLst>
          </p:cNvPr>
          <p:cNvSpPr/>
          <p:nvPr/>
        </p:nvSpPr>
        <p:spPr>
          <a:xfrm>
            <a:off x="3281765" y="3283483"/>
            <a:ext cx="548548" cy="923330"/>
          </a:xfrm>
          <a:prstGeom prst="rect">
            <a:avLst/>
          </a:prstGeom>
          <a:noFill/>
        </p:spPr>
        <p:txBody>
          <a:bodyPr wrap="non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2</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13CA6AC1-B4F7-4102-AB19-99D097134703}"/>
              </a:ext>
            </a:extLst>
          </p:cNvPr>
          <p:cNvSpPr/>
          <p:nvPr/>
        </p:nvSpPr>
        <p:spPr>
          <a:xfrm>
            <a:off x="1695276" y="5463238"/>
            <a:ext cx="756938"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 </a:t>
            </a:r>
            <a:r>
              <a:rPr lang="el-GR" sz="5400" dirty="0">
                <a:ln w="0"/>
                <a:solidFill>
                  <a:srgbClr val="FF0000"/>
                </a:solidFill>
                <a:effectLst>
                  <a:outerShdw blurRad="38100" dist="19050" dir="2700000" algn="tl" rotWithShape="0">
                    <a:schemeClr val="dk1">
                      <a:alpha val="40000"/>
                    </a:schemeClr>
                  </a:outerShdw>
                </a:effectLst>
              </a:rPr>
              <a:t>5</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219757BA-29A8-42C4-87EB-28ABA9A0965F}"/>
              </a:ext>
            </a:extLst>
          </p:cNvPr>
          <p:cNvSpPr/>
          <p:nvPr/>
        </p:nvSpPr>
        <p:spPr>
          <a:xfrm>
            <a:off x="3281765" y="5463238"/>
            <a:ext cx="548548" cy="923330"/>
          </a:xfrm>
          <a:prstGeom prst="rect">
            <a:avLst/>
          </a:prstGeom>
          <a:noFill/>
        </p:spPr>
        <p:txBody>
          <a:bodyPr wrap="non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3</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E58523C4-F18C-40E0-BB39-BF842D327221}"/>
              </a:ext>
            </a:extLst>
          </p:cNvPr>
          <p:cNvSpPr/>
          <p:nvPr/>
        </p:nvSpPr>
        <p:spPr>
          <a:xfrm>
            <a:off x="8823262" y="905470"/>
            <a:ext cx="548548" cy="923330"/>
          </a:xfrm>
          <a:prstGeom prst="rect">
            <a:avLst/>
          </a:prstGeom>
          <a:noFill/>
        </p:spPr>
        <p:txBody>
          <a:bodyPr wrap="non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2</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F4E26BAE-D435-440D-9F8E-3D57B5C3C582}"/>
              </a:ext>
            </a:extLst>
          </p:cNvPr>
          <p:cNvSpPr/>
          <p:nvPr/>
        </p:nvSpPr>
        <p:spPr>
          <a:xfrm>
            <a:off x="10849765" y="2133600"/>
            <a:ext cx="548548" cy="923330"/>
          </a:xfrm>
          <a:prstGeom prst="rect">
            <a:avLst/>
          </a:prstGeom>
          <a:noFill/>
        </p:spPr>
        <p:txBody>
          <a:bodyPr wrap="non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6</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EB755F51-AC66-4AA3-9142-2E535C475B5E}"/>
              </a:ext>
            </a:extLst>
          </p:cNvPr>
          <p:cNvSpPr/>
          <p:nvPr/>
        </p:nvSpPr>
        <p:spPr>
          <a:xfrm>
            <a:off x="7666438" y="3971961"/>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2F43C5B0-33A1-44E9-BB3F-6865B25DE56B}"/>
              </a:ext>
            </a:extLst>
          </p:cNvPr>
          <p:cNvSpPr/>
          <p:nvPr/>
        </p:nvSpPr>
        <p:spPr>
          <a:xfrm>
            <a:off x="8939093" y="5229671"/>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15D975C9-77F9-472F-B7D3-35D6738FF748}"/>
              </a:ext>
            </a:extLst>
          </p:cNvPr>
          <p:cNvSpPr/>
          <p:nvPr/>
        </p:nvSpPr>
        <p:spPr>
          <a:xfrm>
            <a:off x="9331702" y="4737288"/>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29DB1486-7A44-4379-B6B5-4E548EB28BE7}"/>
              </a:ext>
            </a:extLst>
          </p:cNvPr>
          <p:cNvSpPr/>
          <p:nvPr/>
        </p:nvSpPr>
        <p:spPr>
          <a:xfrm>
            <a:off x="9315479" y="3994148"/>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20ECBBAC-8CCF-41F8-B976-8D716EAA7DB0}"/>
              </a:ext>
            </a:extLst>
          </p:cNvPr>
          <p:cNvSpPr/>
          <p:nvPr/>
        </p:nvSpPr>
        <p:spPr>
          <a:xfrm>
            <a:off x="8903356" y="4043512"/>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2481CD9D-E9A4-45C4-A6C9-5270A2315284}"/>
              </a:ext>
            </a:extLst>
          </p:cNvPr>
          <p:cNvSpPr/>
          <p:nvPr/>
        </p:nvSpPr>
        <p:spPr>
          <a:xfrm>
            <a:off x="8508917" y="3472535"/>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59152903-0D9B-4142-A27C-B38D29CEB3C2}"/>
              </a:ext>
            </a:extLst>
          </p:cNvPr>
          <p:cNvSpPr/>
          <p:nvPr/>
        </p:nvSpPr>
        <p:spPr>
          <a:xfrm>
            <a:off x="8133188" y="3989870"/>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37D12648-D518-4813-8348-A2387B65D2CB}"/>
              </a:ext>
            </a:extLst>
          </p:cNvPr>
          <p:cNvSpPr/>
          <p:nvPr/>
        </p:nvSpPr>
        <p:spPr>
          <a:xfrm>
            <a:off x="8133188" y="4719379"/>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41BBD233-A064-4464-9899-F981C28940DE}"/>
              </a:ext>
            </a:extLst>
          </p:cNvPr>
          <p:cNvSpPr/>
          <p:nvPr/>
        </p:nvSpPr>
        <p:spPr>
          <a:xfrm>
            <a:off x="8528450" y="4737288"/>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6D216ECB-6272-4B37-B081-9DFD4A41BC88}"/>
              </a:ext>
            </a:extLst>
          </p:cNvPr>
          <p:cNvSpPr/>
          <p:nvPr/>
        </p:nvSpPr>
        <p:spPr>
          <a:xfrm>
            <a:off x="7666438" y="5300960"/>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Οβάλ 1">
            <a:extLst>
              <a:ext uri="{FF2B5EF4-FFF2-40B4-BE49-F238E27FC236}">
                <a16:creationId xmlns:a16="http://schemas.microsoft.com/office/drawing/2014/main" id="{849A4991-43EA-4B72-AAA6-4B1A450478D9}"/>
              </a:ext>
            </a:extLst>
          </p:cNvPr>
          <p:cNvSpPr/>
          <p:nvPr/>
        </p:nvSpPr>
        <p:spPr>
          <a:xfrm>
            <a:off x="3151063" y="1048758"/>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33" name="Οβάλ 32">
            <a:extLst>
              <a:ext uri="{FF2B5EF4-FFF2-40B4-BE49-F238E27FC236}">
                <a16:creationId xmlns:a16="http://schemas.microsoft.com/office/drawing/2014/main" id="{DAC9E431-C389-40D4-8AA4-48654A82F404}"/>
              </a:ext>
            </a:extLst>
          </p:cNvPr>
          <p:cNvSpPr/>
          <p:nvPr/>
        </p:nvSpPr>
        <p:spPr>
          <a:xfrm>
            <a:off x="2140226" y="2009776"/>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34" name="Οβάλ 33">
            <a:extLst>
              <a:ext uri="{FF2B5EF4-FFF2-40B4-BE49-F238E27FC236}">
                <a16:creationId xmlns:a16="http://schemas.microsoft.com/office/drawing/2014/main" id="{0555FE3B-3D07-4419-8086-0F6BD819B2D3}"/>
              </a:ext>
            </a:extLst>
          </p:cNvPr>
          <p:cNvSpPr/>
          <p:nvPr/>
        </p:nvSpPr>
        <p:spPr>
          <a:xfrm>
            <a:off x="3124073" y="3120681"/>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35" name="Οβάλ 34">
            <a:extLst>
              <a:ext uri="{FF2B5EF4-FFF2-40B4-BE49-F238E27FC236}">
                <a16:creationId xmlns:a16="http://schemas.microsoft.com/office/drawing/2014/main" id="{1A2D7C35-C2AA-4CDF-B0AA-C542035D44EA}"/>
              </a:ext>
            </a:extLst>
          </p:cNvPr>
          <p:cNvSpPr/>
          <p:nvPr/>
        </p:nvSpPr>
        <p:spPr>
          <a:xfrm>
            <a:off x="3509764" y="3120681"/>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36" name="Οβάλ 35">
            <a:extLst>
              <a:ext uri="{FF2B5EF4-FFF2-40B4-BE49-F238E27FC236}">
                <a16:creationId xmlns:a16="http://schemas.microsoft.com/office/drawing/2014/main" id="{3FBEAA3D-66E8-42BE-9E7E-A3B721260C66}"/>
              </a:ext>
            </a:extLst>
          </p:cNvPr>
          <p:cNvSpPr/>
          <p:nvPr/>
        </p:nvSpPr>
        <p:spPr>
          <a:xfrm>
            <a:off x="3521376" y="1048758"/>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37" name="Οβάλ 36">
            <a:extLst>
              <a:ext uri="{FF2B5EF4-FFF2-40B4-BE49-F238E27FC236}">
                <a16:creationId xmlns:a16="http://schemas.microsoft.com/office/drawing/2014/main" id="{774BE5CC-0900-4D20-A4B8-249F55A14130}"/>
              </a:ext>
            </a:extLst>
          </p:cNvPr>
          <p:cNvSpPr/>
          <p:nvPr/>
        </p:nvSpPr>
        <p:spPr>
          <a:xfrm>
            <a:off x="2063343" y="6380978"/>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38" name="Οβάλ 37">
            <a:extLst>
              <a:ext uri="{FF2B5EF4-FFF2-40B4-BE49-F238E27FC236}">
                <a16:creationId xmlns:a16="http://schemas.microsoft.com/office/drawing/2014/main" id="{D9770267-D1A1-4FBE-8085-29FD03B8723B}"/>
              </a:ext>
            </a:extLst>
          </p:cNvPr>
          <p:cNvSpPr/>
          <p:nvPr/>
        </p:nvSpPr>
        <p:spPr>
          <a:xfrm>
            <a:off x="971300" y="6404243"/>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39" name="Οβάλ 38">
            <a:extLst>
              <a:ext uri="{FF2B5EF4-FFF2-40B4-BE49-F238E27FC236}">
                <a16:creationId xmlns:a16="http://schemas.microsoft.com/office/drawing/2014/main" id="{C4CBD62E-51C7-4615-B3AE-14F6BDE91915}"/>
              </a:ext>
            </a:extLst>
          </p:cNvPr>
          <p:cNvSpPr/>
          <p:nvPr/>
        </p:nvSpPr>
        <p:spPr>
          <a:xfrm>
            <a:off x="606362" y="6380978"/>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40" name="Οβάλ 39">
            <a:extLst>
              <a:ext uri="{FF2B5EF4-FFF2-40B4-BE49-F238E27FC236}">
                <a16:creationId xmlns:a16="http://schemas.microsoft.com/office/drawing/2014/main" id="{9FFC01C5-C137-4876-A129-E034E89699DC}"/>
              </a:ext>
            </a:extLst>
          </p:cNvPr>
          <p:cNvSpPr/>
          <p:nvPr/>
        </p:nvSpPr>
        <p:spPr>
          <a:xfrm>
            <a:off x="3796548" y="4750540"/>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41" name="Οβάλ 40">
            <a:extLst>
              <a:ext uri="{FF2B5EF4-FFF2-40B4-BE49-F238E27FC236}">
                <a16:creationId xmlns:a16="http://schemas.microsoft.com/office/drawing/2014/main" id="{BB597CB6-5874-4CA7-AF81-0C1BB50AD939}"/>
              </a:ext>
            </a:extLst>
          </p:cNvPr>
          <p:cNvSpPr/>
          <p:nvPr/>
        </p:nvSpPr>
        <p:spPr>
          <a:xfrm>
            <a:off x="3474671" y="4757179"/>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42" name="Οβάλ 41">
            <a:extLst>
              <a:ext uri="{FF2B5EF4-FFF2-40B4-BE49-F238E27FC236}">
                <a16:creationId xmlns:a16="http://schemas.microsoft.com/office/drawing/2014/main" id="{8F425C58-F530-4354-BF01-3583A4D8E5DE}"/>
              </a:ext>
            </a:extLst>
          </p:cNvPr>
          <p:cNvSpPr/>
          <p:nvPr/>
        </p:nvSpPr>
        <p:spPr>
          <a:xfrm>
            <a:off x="3123299" y="4750540"/>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43" name="Οβάλ 42">
            <a:extLst>
              <a:ext uri="{FF2B5EF4-FFF2-40B4-BE49-F238E27FC236}">
                <a16:creationId xmlns:a16="http://schemas.microsoft.com/office/drawing/2014/main" id="{42D92705-1F39-48FA-8003-C078FB11B17E}"/>
              </a:ext>
            </a:extLst>
          </p:cNvPr>
          <p:cNvSpPr/>
          <p:nvPr/>
        </p:nvSpPr>
        <p:spPr>
          <a:xfrm>
            <a:off x="2140226" y="2009776"/>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44" name="Οβάλ 43">
            <a:extLst>
              <a:ext uri="{FF2B5EF4-FFF2-40B4-BE49-F238E27FC236}">
                <a16:creationId xmlns:a16="http://schemas.microsoft.com/office/drawing/2014/main" id="{7F51356D-75E7-4111-A8E1-F1B66B661811}"/>
              </a:ext>
            </a:extLst>
          </p:cNvPr>
          <p:cNvSpPr/>
          <p:nvPr/>
        </p:nvSpPr>
        <p:spPr>
          <a:xfrm>
            <a:off x="1735376" y="6380978"/>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45" name="Οβάλ 44">
            <a:extLst>
              <a:ext uri="{FF2B5EF4-FFF2-40B4-BE49-F238E27FC236}">
                <a16:creationId xmlns:a16="http://schemas.microsoft.com/office/drawing/2014/main" id="{01321E5F-468D-4E37-8239-3755C2EB3385}"/>
              </a:ext>
            </a:extLst>
          </p:cNvPr>
          <p:cNvSpPr/>
          <p:nvPr/>
        </p:nvSpPr>
        <p:spPr>
          <a:xfrm>
            <a:off x="1351171" y="6380978"/>
            <a:ext cx="277987" cy="2762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47" name="Rectangle 20">
            <a:extLst>
              <a:ext uri="{FF2B5EF4-FFF2-40B4-BE49-F238E27FC236}">
                <a16:creationId xmlns:a16="http://schemas.microsoft.com/office/drawing/2014/main" id="{E1E3D124-B782-45EE-A7F8-572CE6D24C8E}"/>
              </a:ext>
            </a:extLst>
          </p:cNvPr>
          <p:cNvSpPr/>
          <p:nvPr/>
        </p:nvSpPr>
        <p:spPr>
          <a:xfrm>
            <a:off x="2701882" y="238850"/>
            <a:ext cx="1120821"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4 5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8" name="Rectangle 20">
            <a:extLst>
              <a:ext uri="{FF2B5EF4-FFF2-40B4-BE49-F238E27FC236}">
                <a16:creationId xmlns:a16="http://schemas.microsoft.com/office/drawing/2014/main" id="{29E579C8-5B61-43AE-8CE0-10179245CEBB}"/>
              </a:ext>
            </a:extLst>
          </p:cNvPr>
          <p:cNvSpPr/>
          <p:nvPr/>
        </p:nvSpPr>
        <p:spPr>
          <a:xfrm>
            <a:off x="2901867" y="2310773"/>
            <a:ext cx="1120821"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5 6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9" name="Rectangle 20">
            <a:extLst>
              <a:ext uri="{FF2B5EF4-FFF2-40B4-BE49-F238E27FC236}">
                <a16:creationId xmlns:a16="http://schemas.microsoft.com/office/drawing/2014/main" id="{B6989FF7-D792-4CDC-B680-68C8EFCE79C3}"/>
              </a:ext>
            </a:extLst>
          </p:cNvPr>
          <p:cNvSpPr/>
          <p:nvPr/>
        </p:nvSpPr>
        <p:spPr>
          <a:xfrm>
            <a:off x="2839025" y="4028863"/>
            <a:ext cx="1693092"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4 5 6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0" name="Rectangle 20">
            <a:extLst>
              <a:ext uri="{FF2B5EF4-FFF2-40B4-BE49-F238E27FC236}">
                <a16:creationId xmlns:a16="http://schemas.microsoft.com/office/drawing/2014/main" id="{2ACBB430-0F77-46EC-9522-D08D010F77AF}"/>
              </a:ext>
            </a:extLst>
          </p:cNvPr>
          <p:cNvSpPr/>
          <p:nvPr/>
        </p:nvSpPr>
        <p:spPr>
          <a:xfrm>
            <a:off x="2013363" y="2157430"/>
            <a:ext cx="548548"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1" name="Rectangle 20">
            <a:extLst>
              <a:ext uri="{FF2B5EF4-FFF2-40B4-BE49-F238E27FC236}">
                <a16:creationId xmlns:a16="http://schemas.microsoft.com/office/drawing/2014/main" id="{E2C8F1D0-A235-4774-AA37-334E058F1BD1}"/>
              </a:ext>
            </a:extLst>
          </p:cNvPr>
          <p:cNvSpPr/>
          <p:nvPr/>
        </p:nvSpPr>
        <p:spPr>
          <a:xfrm>
            <a:off x="492786" y="5952884"/>
            <a:ext cx="1752403" cy="584775"/>
          </a:xfrm>
          <a:prstGeom prst="rect">
            <a:avLst/>
          </a:prstGeom>
          <a:noFill/>
        </p:spPr>
        <p:txBody>
          <a:bodyPr wrap="none" lIns="91440" tIns="45720" rIns="91440" bIns="45720">
            <a:spAutoFit/>
          </a:bodyPr>
          <a:lstStyle/>
          <a:p>
            <a:pPr algn="ctr"/>
            <a:r>
              <a:rPr lang="el-GR" sz="3200" b="0" cap="none" spc="0" dirty="0">
                <a:ln w="0"/>
                <a:solidFill>
                  <a:schemeClr val="tx1"/>
                </a:solidFill>
                <a:effectLst>
                  <a:outerShdw blurRad="38100" dist="19050" dir="2700000" algn="tl" rotWithShape="0">
                    <a:schemeClr val="dk1">
                      <a:alpha val="40000"/>
                    </a:schemeClr>
                  </a:outerShdw>
                </a:effectLst>
              </a:rPr>
              <a:t>3 4 5 6 7</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4134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8"/>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50"/>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47" grpId="0"/>
      <p:bldP spid="48" grpId="0"/>
      <p:bldP spid="49" grpId="0"/>
      <p:bldP spid="50" grpId="0"/>
      <p:bldP spid="5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A0BA4-AEFF-48B2-BCD5-4953614D495F}"/>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CC34F64-3ADE-45E5-8D01-0503BFB4CE7E}"/>
              </a:ext>
            </a:extLst>
          </p:cNvPr>
          <p:cNvPicPr>
            <a:picLocks noGrp="1" noChangeAspect="1"/>
          </p:cNvPicPr>
          <p:nvPr>
            <p:ph idx="1"/>
          </p:nvPr>
        </p:nvPicPr>
        <p:blipFill>
          <a:blip r:embed="rId2"/>
          <a:stretch>
            <a:fillRect/>
          </a:stretch>
        </p:blipFill>
        <p:spPr>
          <a:xfrm>
            <a:off x="310720" y="119849"/>
            <a:ext cx="10813002" cy="6738151"/>
          </a:xfrm>
        </p:spPr>
      </p:pic>
      <p:sp>
        <p:nvSpPr>
          <p:cNvPr id="6" name="Rectangle 5">
            <a:extLst>
              <a:ext uri="{FF2B5EF4-FFF2-40B4-BE49-F238E27FC236}">
                <a16:creationId xmlns:a16="http://schemas.microsoft.com/office/drawing/2014/main" id="{DCBD496A-EF9E-48C4-9E1B-3CFE7ED84912}"/>
              </a:ext>
            </a:extLst>
          </p:cNvPr>
          <p:cNvSpPr/>
          <p:nvPr/>
        </p:nvSpPr>
        <p:spPr>
          <a:xfrm>
            <a:off x="3231200" y="5523789"/>
            <a:ext cx="535724"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5A80EB2A-6DB2-4AE4-95E2-823052B228C5}"/>
              </a:ext>
            </a:extLst>
          </p:cNvPr>
          <p:cNvSpPr/>
          <p:nvPr/>
        </p:nvSpPr>
        <p:spPr>
          <a:xfrm>
            <a:off x="3205824" y="4933976"/>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293C5BBB-8A07-4594-B91B-3E053A0FC68A}"/>
              </a:ext>
            </a:extLst>
          </p:cNvPr>
          <p:cNvSpPr/>
          <p:nvPr/>
        </p:nvSpPr>
        <p:spPr>
          <a:xfrm>
            <a:off x="2716737" y="4420273"/>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587081AC-161D-4896-9C80-DEE028D9F820}"/>
              </a:ext>
            </a:extLst>
          </p:cNvPr>
          <p:cNvSpPr/>
          <p:nvPr/>
        </p:nvSpPr>
        <p:spPr>
          <a:xfrm>
            <a:off x="3262316" y="3830460"/>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61E6939E-5C7B-42E2-8D69-D095A20297F3}"/>
              </a:ext>
            </a:extLst>
          </p:cNvPr>
          <p:cNvSpPr/>
          <p:nvPr/>
        </p:nvSpPr>
        <p:spPr>
          <a:xfrm>
            <a:off x="2707222" y="3027259"/>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9C962740-9383-400D-9F06-55336C8833F3}"/>
              </a:ext>
            </a:extLst>
          </p:cNvPr>
          <p:cNvSpPr/>
          <p:nvPr/>
        </p:nvSpPr>
        <p:spPr>
          <a:xfrm>
            <a:off x="2169900" y="2494959"/>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7</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81C19C9A-E340-4800-B097-8C5FB467A1E5}"/>
              </a:ext>
            </a:extLst>
          </p:cNvPr>
          <p:cNvSpPr/>
          <p:nvPr/>
        </p:nvSpPr>
        <p:spPr>
          <a:xfrm>
            <a:off x="1600070" y="1711653"/>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2F329C3-B48D-4474-8A7A-658C92A23FBD}"/>
              </a:ext>
            </a:extLst>
          </p:cNvPr>
          <p:cNvSpPr/>
          <p:nvPr/>
        </p:nvSpPr>
        <p:spPr>
          <a:xfrm>
            <a:off x="2165574" y="1135988"/>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B9DD4AF4-FB53-41FA-B57D-5AC599A0C7B6}"/>
              </a:ext>
            </a:extLst>
          </p:cNvPr>
          <p:cNvSpPr/>
          <p:nvPr/>
        </p:nvSpPr>
        <p:spPr>
          <a:xfrm>
            <a:off x="2663514" y="581288"/>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F6E1CE56-C36F-43BD-9AAF-6604956602F4}"/>
              </a:ext>
            </a:extLst>
          </p:cNvPr>
          <p:cNvSpPr/>
          <p:nvPr/>
        </p:nvSpPr>
        <p:spPr>
          <a:xfrm>
            <a:off x="5440411" y="1126686"/>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65D9E151-D63C-403F-86C8-186C86D00DEB}"/>
              </a:ext>
            </a:extLst>
          </p:cNvPr>
          <p:cNvSpPr/>
          <p:nvPr/>
        </p:nvSpPr>
        <p:spPr>
          <a:xfrm>
            <a:off x="6096000" y="566241"/>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97F61516-0E41-4747-8CC4-ACDED75AA6B5}"/>
              </a:ext>
            </a:extLst>
          </p:cNvPr>
          <p:cNvSpPr/>
          <p:nvPr/>
        </p:nvSpPr>
        <p:spPr>
          <a:xfrm>
            <a:off x="4910692" y="1692433"/>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16B96C49-CE50-4312-BA95-992BF6C9B4FF}"/>
              </a:ext>
            </a:extLst>
          </p:cNvPr>
          <p:cNvSpPr/>
          <p:nvPr/>
        </p:nvSpPr>
        <p:spPr>
          <a:xfrm>
            <a:off x="5469814" y="2512553"/>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22B06C67-9E9A-4A6C-A627-E7D56B011077}"/>
              </a:ext>
            </a:extLst>
          </p:cNvPr>
          <p:cNvSpPr/>
          <p:nvPr/>
        </p:nvSpPr>
        <p:spPr>
          <a:xfrm>
            <a:off x="6096000" y="3114665"/>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4B67D863-C826-4F50-AA55-6F403EAFF9AC}"/>
              </a:ext>
            </a:extLst>
          </p:cNvPr>
          <p:cNvSpPr/>
          <p:nvPr/>
        </p:nvSpPr>
        <p:spPr>
          <a:xfrm>
            <a:off x="9316595" y="538908"/>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3C68841F-7137-4B37-BF09-CA684CDE4B13}"/>
              </a:ext>
            </a:extLst>
          </p:cNvPr>
          <p:cNvSpPr/>
          <p:nvPr/>
        </p:nvSpPr>
        <p:spPr>
          <a:xfrm>
            <a:off x="8798731" y="1168184"/>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17AAB744-E141-4FF2-9E8C-89065F627C83}"/>
              </a:ext>
            </a:extLst>
          </p:cNvPr>
          <p:cNvSpPr/>
          <p:nvPr/>
        </p:nvSpPr>
        <p:spPr>
          <a:xfrm>
            <a:off x="8203447" y="1716155"/>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291CB325-12C3-4C4B-810D-C38E8E389784}"/>
              </a:ext>
            </a:extLst>
          </p:cNvPr>
          <p:cNvSpPr/>
          <p:nvPr/>
        </p:nvSpPr>
        <p:spPr>
          <a:xfrm>
            <a:off x="8815902" y="2502106"/>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D72BDF6A-DECA-4D0D-9B5D-EB19784F6FEE}"/>
              </a:ext>
            </a:extLst>
          </p:cNvPr>
          <p:cNvSpPr/>
          <p:nvPr/>
        </p:nvSpPr>
        <p:spPr>
          <a:xfrm>
            <a:off x="9351626" y="3092220"/>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7522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498A8D4C-EADB-4A7A-8064-9F6603E18D4B}"/>
              </a:ext>
            </a:extLst>
          </p:cNvPr>
          <p:cNvPicPr>
            <a:picLocks noGrp="1" noChangeAspect="1"/>
          </p:cNvPicPr>
          <p:nvPr>
            <p:ph idx="1"/>
          </p:nvPr>
        </p:nvPicPr>
        <p:blipFill>
          <a:blip r:embed="rId2"/>
          <a:stretch>
            <a:fillRect/>
          </a:stretch>
        </p:blipFill>
        <p:spPr>
          <a:xfrm>
            <a:off x="2199853" y="212027"/>
            <a:ext cx="7155162" cy="6717324"/>
          </a:xfrm>
        </p:spPr>
      </p:pic>
      <p:sp>
        <p:nvSpPr>
          <p:cNvPr id="6" name="Rectangle 10">
            <a:extLst>
              <a:ext uri="{FF2B5EF4-FFF2-40B4-BE49-F238E27FC236}">
                <a16:creationId xmlns:a16="http://schemas.microsoft.com/office/drawing/2014/main" id="{70E94F11-AC4A-41FF-B62B-1A519D4D368E}"/>
              </a:ext>
            </a:extLst>
          </p:cNvPr>
          <p:cNvSpPr/>
          <p:nvPr/>
        </p:nvSpPr>
        <p:spPr>
          <a:xfrm>
            <a:off x="3487987" y="3109024"/>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10">
            <a:extLst>
              <a:ext uri="{FF2B5EF4-FFF2-40B4-BE49-F238E27FC236}">
                <a16:creationId xmlns:a16="http://schemas.microsoft.com/office/drawing/2014/main" id="{348EBB35-CB6A-4F48-97F5-911FAE0941F3}"/>
              </a:ext>
            </a:extLst>
          </p:cNvPr>
          <p:cNvSpPr/>
          <p:nvPr/>
        </p:nvSpPr>
        <p:spPr>
          <a:xfrm>
            <a:off x="3067888" y="2494959"/>
            <a:ext cx="53572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7</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10">
            <a:extLst>
              <a:ext uri="{FF2B5EF4-FFF2-40B4-BE49-F238E27FC236}">
                <a16:creationId xmlns:a16="http://schemas.microsoft.com/office/drawing/2014/main" id="{85638737-27AD-45E6-A625-A506E37D9145}"/>
              </a:ext>
            </a:extLst>
          </p:cNvPr>
          <p:cNvSpPr/>
          <p:nvPr/>
        </p:nvSpPr>
        <p:spPr>
          <a:xfrm>
            <a:off x="7940621" y="3109024"/>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10">
            <a:extLst>
              <a:ext uri="{FF2B5EF4-FFF2-40B4-BE49-F238E27FC236}">
                <a16:creationId xmlns:a16="http://schemas.microsoft.com/office/drawing/2014/main" id="{7E3890B8-2D93-4DB1-A6A7-CAAAA913B3D6}"/>
              </a:ext>
            </a:extLst>
          </p:cNvPr>
          <p:cNvSpPr/>
          <p:nvPr/>
        </p:nvSpPr>
        <p:spPr>
          <a:xfrm>
            <a:off x="5777434" y="476245"/>
            <a:ext cx="54854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5</a:t>
            </a:r>
          </a:p>
        </p:txBody>
      </p:sp>
      <p:sp>
        <p:nvSpPr>
          <p:cNvPr id="10" name="Rectangle 10">
            <a:extLst>
              <a:ext uri="{FF2B5EF4-FFF2-40B4-BE49-F238E27FC236}">
                <a16:creationId xmlns:a16="http://schemas.microsoft.com/office/drawing/2014/main" id="{21EB2913-169D-4092-B733-192EC5B01559}"/>
              </a:ext>
            </a:extLst>
          </p:cNvPr>
          <p:cNvSpPr/>
          <p:nvPr/>
        </p:nvSpPr>
        <p:spPr>
          <a:xfrm>
            <a:off x="5324669" y="2494959"/>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566016AE-08BC-42A2-86FB-B4E42FCF6F54}"/>
              </a:ext>
            </a:extLst>
          </p:cNvPr>
          <p:cNvSpPr/>
          <p:nvPr/>
        </p:nvSpPr>
        <p:spPr>
          <a:xfrm>
            <a:off x="5671016" y="3109024"/>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0">
            <a:extLst>
              <a:ext uri="{FF2B5EF4-FFF2-40B4-BE49-F238E27FC236}">
                <a16:creationId xmlns:a16="http://schemas.microsoft.com/office/drawing/2014/main" id="{21C76A79-23C8-4BDB-ADBB-21144E6B4EF7}"/>
              </a:ext>
            </a:extLst>
          </p:cNvPr>
          <p:cNvSpPr/>
          <p:nvPr/>
        </p:nvSpPr>
        <p:spPr>
          <a:xfrm>
            <a:off x="3329338" y="4405122"/>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0">
            <a:extLst>
              <a:ext uri="{FF2B5EF4-FFF2-40B4-BE49-F238E27FC236}">
                <a16:creationId xmlns:a16="http://schemas.microsoft.com/office/drawing/2014/main" id="{3E6C0BDB-4A58-4398-93B5-AE4ACAE1D356}"/>
              </a:ext>
            </a:extLst>
          </p:cNvPr>
          <p:cNvSpPr/>
          <p:nvPr/>
        </p:nvSpPr>
        <p:spPr>
          <a:xfrm>
            <a:off x="3749437" y="3845560"/>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0">
            <a:extLst>
              <a:ext uri="{FF2B5EF4-FFF2-40B4-BE49-F238E27FC236}">
                <a16:creationId xmlns:a16="http://schemas.microsoft.com/office/drawing/2014/main" id="{371074B4-94EB-4108-9AAE-AD9A6715CC39}"/>
              </a:ext>
            </a:extLst>
          </p:cNvPr>
          <p:cNvSpPr/>
          <p:nvPr/>
        </p:nvSpPr>
        <p:spPr>
          <a:xfrm>
            <a:off x="3786844" y="5019187"/>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0">
            <a:extLst>
              <a:ext uri="{FF2B5EF4-FFF2-40B4-BE49-F238E27FC236}">
                <a16:creationId xmlns:a16="http://schemas.microsoft.com/office/drawing/2014/main" id="{386D73FF-DDCF-4C3D-8EE8-DABCC883EA52}"/>
              </a:ext>
            </a:extLst>
          </p:cNvPr>
          <p:cNvSpPr/>
          <p:nvPr/>
        </p:nvSpPr>
        <p:spPr>
          <a:xfrm>
            <a:off x="3859021" y="5701220"/>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0">
            <a:extLst>
              <a:ext uri="{FF2B5EF4-FFF2-40B4-BE49-F238E27FC236}">
                <a16:creationId xmlns:a16="http://schemas.microsoft.com/office/drawing/2014/main" id="{F7CE1D6C-1DE2-4388-B788-80D0865B795F}"/>
              </a:ext>
            </a:extLst>
          </p:cNvPr>
          <p:cNvSpPr/>
          <p:nvPr/>
        </p:nvSpPr>
        <p:spPr>
          <a:xfrm>
            <a:off x="3483190" y="430163"/>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0">
            <a:extLst>
              <a:ext uri="{FF2B5EF4-FFF2-40B4-BE49-F238E27FC236}">
                <a16:creationId xmlns:a16="http://schemas.microsoft.com/office/drawing/2014/main" id="{217B8690-2AAA-4833-B693-4641F0D7C531}"/>
              </a:ext>
            </a:extLst>
          </p:cNvPr>
          <p:cNvSpPr/>
          <p:nvPr/>
        </p:nvSpPr>
        <p:spPr>
          <a:xfrm>
            <a:off x="7512171" y="2494959"/>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0</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0">
            <a:extLst>
              <a:ext uri="{FF2B5EF4-FFF2-40B4-BE49-F238E27FC236}">
                <a16:creationId xmlns:a16="http://schemas.microsoft.com/office/drawing/2014/main" id="{A26421BE-2955-4B30-AB99-367A7BB9B459}"/>
              </a:ext>
            </a:extLst>
          </p:cNvPr>
          <p:cNvSpPr/>
          <p:nvPr/>
        </p:nvSpPr>
        <p:spPr>
          <a:xfrm>
            <a:off x="7940621" y="476245"/>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0">
            <a:extLst>
              <a:ext uri="{FF2B5EF4-FFF2-40B4-BE49-F238E27FC236}">
                <a16:creationId xmlns:a16="http://schemas.microsoft.com/office/drawing/2014/main" id="{44CE6213-353A-4F97-ADD4-52649E59379B}"/>
              </a:ext>
            </a:extLst>
          </p:cNvPr>
          <p:cNvSpPr/>
          <p:nvPr/>
        </p:nvSpPr>
        <p:spPr>
          <a:xfrm>
            <a:off x="7609250" y="1020347"/>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0">
            <a:extLst>
              <a:ext uri="{FF2B5EF4-FFF2-40B4-BE49-F238E27FC236}">
                <a16:creationId xmlns:a16="http://schemas.microsoft.com/office/drawing/2014/main" id="{BF1D7E6C-E575-4A7C-8C18-BC1014CA60F7}"/>
              </a:ext>
            </a:extLst>
          </p:cNvPr>
          <p:cNvSpPr/>
          <p:nvPr/>
        </p:nvSpPr>
        <p:spPr>
          <a:xfrm>
            <a:off x="5272734" y="1090310"/>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10">
            <a:extLst>
              <a:ext uri="{FF2B5EF4-FFF2-40B4-BE49-F238E27FC236}">
                <a16:creationId xmlns:a16="http://schemas.microsoft.com/office/drawing/2014/main" id="{CBE1AD6B-A671-4221-9F4C-3BBB214AB40B}"/>
              </a:ext>
            </a:extLst>
          </p:cNvPr>
          <p:cNvSpPr/>
          <p:nvPr/>
        </p:nvSpPr>
        <p:spPr>
          <a:xfrm>
            <a:off x="3109547" y="1067883"/>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10">
            <a:extLst>
              <a:ext uri="{FF2B5EF4-FFF2-40B4-BE49-F238E27FC236}">
                <a16:creationId xmlns:a16="http://schemas.microsoft.com/office/drawing/2014/main" id="{AB1A58A7-E99E-4E4B-AE66-0A8A18FB74E9}"/>
              </a:ext>
            </a:extLst>
          </p:cNvPr>
          <p:cNvSpPr/>
          <p:nvPr/>
        </p:nvSpPr>
        <p:spPr>
          <a:xfrm>
            <a:off x="2738518" y="1705603"/>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3" name="Rectangle 10">
            <a:extLst>
              <a:ext uri="{FF2B5EF4-FFF2-40B4-BE49-F238E27FC236}">
                <a16:creationId xmlns:a16="http://schemas.microsoft.com/office/drawing/2014/main" id="{5E0AE234-DE1C-43CF-84D8-9F8547E12EE5}"/>
              </a:ext>
            </a:extLst>
          </p:cNvPr>
          <p:cNvSpPr/>
          <p:nvPr/>
        </p:nvSpPr>
        <p:spPr>
          <a:xfrm>
            <a:off x="7156485" y="1675742"/>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10">
            <a:extLst>
              <a:ext uri="{FF2B5EF4-FFF2-40B4-BE49-F238E27FC236}">
                <a16:creationId xmlns:a16="http://schemas.microsoft.com/office/drawing/2014/main" id="{083B0ECA-252F-4154-8366-5A0F7BB6D5FF}"/>
              </a:ext>
            </a:extLst>
          </p:cNvPr>
          <p:cNvSpPr/>
          <p:nvPr/>
        </p:nvSpPr>
        <p:spPr>
          <a:xfrm>
            <a:off x="4896219" y="1675742"/>
            <a:ext cx="54854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2900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alphaModFix/>
            <a:extLst>
              <a:ext uri="{28A0092B-C50C-407E-A947-70E740481C1C}">
                <a14:useLocalDpi xmlns:a14="http://schemas.microsoft.com/office/drawing/2010/main" val="0"/>
              </a:ext>
            </a:extLst>
          </a:blip>
          <a:srcRect l="5858" r="5063"/>
          <a:stretch/>
        </p:blipFill>
        <p:spPr bwMode="auto">
          <a:xfrm>
            <a:off x="5872157" y="10"/>
            <a:ext cx="4795614" cy="6857990"/>
          </a:xfrm>
          <a:prstGeom prst="rect">
            <a:avLst/>
          </a:pr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542167" y="964003"/>
            <a:ext cx="6025652" cy="1311664"/>
          </a:xfrm>
        </p:spPr>
        <p:txBody>
          <a:bodyPr>
            <a:normAutofit/>
          </a:bodyPr>
          <a:lstStyle/>
          <a:p>
            <a:pPr>
              <a:lnSpc>
                <a:spcPct val="90000"/>
              </a:lnSpc>
            </a:pPr>
            <a:r>
              <a:rPr lang="el-GR" sz="3200" b="1" u="sng" dirty="0">
                <a:solidFill>
                  <a:srgbClr val="000000"/>
                </a:solidFill>
                <a:latin typeface="Segoe Script" panose="030B0504020000000003" pitchFamily="66" charset="0"/>
              </a:rPr>
              <a:t>Πέμπτη, 21 Ιανουαρίου</a:t>
            </a: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1524001" y="1619835"/>
            <a:ext cx="5263653" cy="1905000"/>
          </a:xfrm>
        </p:spPr>
        <p:txBody>
          <a:bodyPr anchor="ctr">
            <a:normAutofit/>
          </a:bodyPr>
          <a:lstStyle/>
          <a:p>
            <a:pPr marL="0" indent="0">
              <a:buNone/>
            </a:pPr>
            <a:r>
              <a:rPr lang="el-GR" sz="8000" b="1" dirty="0">
                <a:solidFill>
                  <a:srgbClr val="000000"/>
                </a:solidFill>
                <a:latin typeface="Segoe Print" panose="02000600000000000000" pitchFamily="2" charset="0"/>
              </a:rPr>
              <a:t>Ελληνικά</a:t>
            </a:r>
            <a:r>
              <a:rPr lang="el-GR" sz="8000" dirty="0">
                <a:solidFill>
                  <a:srgbClr val="000000"/>
                </a:solidFill>
              </a:rPr>
              <a:t> </a:t>
            </a:r>
          </a:p>
        </p:txBody>
      </p:sp>
    </p:spTree>
    <p:extLst>
      <p:ext uri="{BB962C8B-B14F-4D97-AF65-F5344CB8AC3E}">
        <p14:creationId xmlns:p14="http://schemas.microsoft.com/office/powerpoint/2010/main" val="440597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A1D283-5726-4FCC-BD08-5E1CC201B159}"/>
              </a:ext>
            </a:extLst>
          </p:cNvPr>
          <p:cNvSpPr>
            <a:spLocks noGrp="1"/>
          </p:cNvSpPr>
          <p:nvPr>
            <p:ph type="title"/>
          </p:nvPr>
        </p:nvSpPr>
        <p:spPr>
          <a:xfrm>
            <a:off x="0" y="156238"/>
            <a:ext cx="11767930" cy="1805084"/>
          </a:xfrm>
        </p:spPr>
        <p:txBody>
          <a:bodyPr>
            <a:normAutofit fontScale="90000"/>
          </a:bodyPr>
          <a:lstStyle/>
          <a:p>
            <a:r>
              <a:rPr lang="el-GR" dirty="0">
                <a:solidFill>
                  <a:schemeClr val="tx1"/>
                </a:solidFill>
              </a:rPr>
              <a:t>Ας ακούσουμε το τραγούδι με τη σούπα της κυρίας Φωτεινής!</a:t>
            </a:r>
            <a:br>
              <a:rPr lang="el-GR" dirty="0">
                <a:solidFill>
                  <a:schemeClr val="tx1"/>
                </a:solidFill>
              </a:rPr>
            </a:br>
            <a:r>
              <a:rPr lang="en-US" dirty="0">
                <a:solidFill>
                  <a:schemeClr val="tx1"/>
                </a:solidFill>
                <a:hlinkClick r:id="rId2">
                  <a:extLst>
                    <a:ext uri="{A12FA001-AC4F-418D-AE19-62706E023703}">
                      <ahyp:hlinkClr xmlns:ahyp="http://schemas.microsoft.com/office/drawing/2018/hyperlinkcolor" val="tx"/>
                    </a:ext>
                  </a:extLst>
                </a:hlinkClick>
              </a:rPr>
              <a:t>https://www.youtube.com/watch?v=pZdn4dp-Dww</a:t>
            </a:r>
            <a:br>
              <a:rPr lang="el-GR" dirty="0"/>
            </a:br>
            <a:endParaRPr lang="el-GR" dirty="0"/>
          </a:p>
        </p:txBody>
      </p:sp>
      <p:sp>
        <p:nvSpPr>
          <p:cNvPr id="3" name="Θέση περιεχομένου 2">
            <a:extLst>
              <a:ext uri="{FF2B5EF4-FFF2-40B4-BE49-F238E27FC236}">
                <a16:creationId xmlns:a16="http://schemas.microsoft.com/office/drawing/2014/main" id="{708611F2-2065-4F42-8A71-6588A123AE50}"/>
              </a:ext>
            </a:extLst>
          </p:cNvPr>
          <p:cNvSpPr>
            <a:spLocks noGrp="1"/>
          </p:cNvSpPr>
          <p:nvPr>
            <p:ph idx="1"/>
          </p:nvPr>
        </p:nvSpPr>
        <p:spPr>
          <a:xfrm>
            <a:off x="677334" y="1842053"/>
            <a:ext cx="5855988" cy="4199310"/>
          </a:xfrm>
        </p:spPr>
        <p:txBody>
          <a:bodyPr>
            <a:noAutofit/>
          </a:bodyPr>
          <a:lstStyle/>
          <a:p>
            <a:pPr marL="0" indent="0">
              <a:buNone/>
            </a:pPr>
            <a:r>
              <a:rPr lang="el-GR" sz="1600" b="1" i="0" dirty="0">
                <a:solidFill>
                  <a:srgbClr val="2B2B2B"/>
                </a:solidFill>
                <a:effectLst/>
                <a:latin typeface="Arimo"/>
              </a:rPr>
              <a:t>Η κυρία Φωτεινή φτιάχνει σούπα κόκκινη</a:t>
            </a:r>
            <a:br>
              <a:rPr lang="el-GR" sz="1600" b="1" dirty="0"/>
            </a:br>
            <a:r>
              <a:rPr lang="el-GR" sz="1600" b="1" i="0" dirty="0">
                <a:solidFill>
                  <a:srgbClr val="2B2B2B"/>
                </a:solidFill>
                <a:effectLst/>
                <a:latin typeface="Arimo"/>
              </a:rPr>
              <a:t>Βάζει μέσα βυσσινάδα και παντζάρια μαρμελάδα</a:t>
            </a:r>
            <a:br>
              <a:rPr lang="el-GR" sz="1600" b="1" dirty="0"/>
            </a:br>
            <a:r>
              <a:rPr lang="el-GR" sz="1600" b="1" i="0" dirty="0">
                <a:solidFill>
                  <a:srgbClr val="2B2B2B"/>
                </a:solidFill>
                <a:effectLst/>
                <a:latin typeface="Arimo"/>
              </a:rPr>
              <a:t>Ένα κόκκινο ρουμπίνι κι αστακούς από τη Μυτιλήνη</a:t>
            </a:r>
            <a:br>
              <a:rPr lang="el-GR" sz="1600" b="1" dirty="0"/>
            </a:br>
            <a:r>
              <a:rPr lang="el-GR" sz="1600" b="1" i="0" dirty="0">
                <a:solidFill>
                  <a:srgbClr val="2B2B2B"/>
                </a:solidFill>
                <a:effectLst/>
                <a:latin typeface="Arimo"/>
              </a:rPr>
              <a:t>Η κυρία Φωτεινή κάνει σούπα κόκκινη</a:t>
            </a:r>
            <a:br>
              <a:rPr lang="el-GR" sz="1600" b="1" dirty="0"/>
            </a:br>
            <a:r>
              <a:rPr lang="el-GR" sz="1600" b="1" i="0" dirty="0">
                <a:solidFill>
                  <a:srgbClr val="2B2B2B"/>
                </a:solidFill>
                <a:effectLst/>
                <a:latin typeface="Arimo"/>
              </a:rPr>
              <a:t>Σκύβει και τη δοκιμάζει και στον άντρα της φωνάζει:</a:t>
            </a:r>
            <a:br>
              <a:rPr lang="el-GR" sz="1600" b="1" dirty="0"/>
            </a:br>
            <a:r>
              <a:rPr lang="el-GR" sz="1600" b="1" i="0" dirty="0">
                <a:solidFill>
                  <a:srgbClr val="2B2B2B"/>
                </a:solidFill>
                <a:effectLst/>
                <a:latin typeface="Arimo"/>
              </a:rPr>
              <a:t>«Ρίξε κόκκινο πιπέρι για να γίνει η δυνατή</a:t>
            </a:r>
            <a:br>
              <a:rPr lang="el-GR" sz="1600" b="1" dirty="0"/>
            </a:br>
            <a:r>
              <a:rPr lang="el-GR" sz="1600" b="1" i="0" dirty="0">
                <a:solidFill>
                  <a:srgbClr val="2B2B2B"/>
                </a:solidFill>
                <a:effectLst/>
                <a:latin typeface="Arimo"/>
              </a:rPr>
              <a:t>Αχ, τι σούπα είναι τούτη</a:t>
            </a:r>
            <a:br>
              <a:rPr lang="el-GR" sz="1600" b="1" dirty="0"/>
            </a:br>
            <a:r>
              <a:rPr lang="el-GR" sz="1600" b="1" i="0" dirty="0">
                <a:solidFill>
                  <a:srgbClr val="2B2B2B"/>
                </a:solidFill>
                <a:effectLst/>
                <a:latin typeface="Arimo"/>
              </a:rPr>
              <a:t>Μπαμ! Θα κάνει σαν μπαρούτι και ψηλά θα τιναχτεί!»</a:t>
            </a:r>
            <a:br>
              <a:rPr lang="el-GR" sz="1600" b="1" dirty="0"/>
            </a:br>
            <a:r>
              <a:rPr lang="el-GR" sz="1600" b="1" i="0" dirty="0">
                <a:solidFill>
                  <a:srgbClr val="2B2B2B"/>
                </a:solidFill>
                <a:effectLst/>
                <a:latin typeface="Arimo"/>
              </a:rPr>
              <a:t>Η κυρία Φωτεινή κάνει σούπα κόκκινη</a:t>
            </a:r>
            <a:br>
              <a:rPr lang="el-GR" sz="1600" b="1" dirty="0"/>
            </a:br>
            <a:r>
              <a:rPr lang="el-GR" sz="1600" b="1" i="0" dirty="0">
                <a:solidFill>
                  <a:srgbClr val="2B2B2B"/>
                </a:solidFill>
                <a:effectLst/>
                <a:latin typeface="Arimo"/>
              </a:rPr>
              <a:t>Βάζει μέσα δυο ντομάτες , παπαρούνες μυρωδάτες</a:t>
            </a:r>
            <a:br>
              <a:rPr lang="el-GR" sz="1600" b="1" dirty="0"/>
            </a:br>
            <a:r>
              <a:rPr lang="el-GR" sz="1600" b="1" i="0" dirty="0">
                <a:solidFill>
                  <a:srgbClr val="2B2B2B"/>
                </a:solidFill>
                <a:effectLst/>
                <a:latin typeface="Arimo"/>
              </a:rPr>
              <a:t>κόκκινα κεράσια τρία</a:t>
            </a:r>
            <a:br>
              <a:rPr lang="el-GR" sz="1600" b="1" dirty="0"/>
            </a:br>
            <a:r>
              <a:rPr lang="el-GR" sz="1600" b="1" i="0" dirty="0">
                <a:solidFill>
                  <a:srgbClr val="2B2B2B"/>
                </a:solidFill>
                <a:effectLst/>
                <a:latin typeface="Arimo"/>
              </a:rPr>
              <a:t>και μια πυροσβεστική αντλία!</a:t>
            </a:r>
            <a:br>
              <a:rPr lang="el-GR" sz="1600" b="1" dirty="0"/>
            </a:br>
            <a:r>
              <a:rPr lang="el-GR" sz="1600" b="1" i="0" dirty="0">
                <a:solidFill>
                  <a:srgbClr val="2B2B2B"/>
                </a:solidFill>
                <a:effectLst/>
                <a:latin typeface="Arimo"/>
              </a:rPr>
              <a:t>Η κυρία Φωτεινή κάνει σούπα κόκκινη</a:t>
            </a:r>
            <a:br>
              <a:rPr lang="el-GR" sz="1600" b="1" dirty="0"/>
            </a:br>
            <a:r>
              <a:rPr lang="el-GR" sz="1600" b="1" i="0" dirty="0">
                <a:solidFill>
                  <a:srgbClr val="2B2B2B"/>
                </a:solidFill>
                <a:effectLst/>
                <a:latin typeface="Arimo"/>
              </a:rPr>
              <a:t>Σκύβει και τη δοκιμάζει και στον άντρα της φωνάζει:</a:t>
            </a:r>
            <a:br>
              <a:rPr lang="el-GR" sz="1600" b="1" dirty="0"/>
            </a:br>
            <a:r>
              <a:rPr lang="el-GR" sz="1600" b="1" i="0" dirty="0">
                <a:solidFill>
                  <a:srgbClr val="2B2B2B"/>
                </a:solidFill>
                <a:effectLst/>
                <a:latin typeface="Arimo"/>
              </a:rPr>
              <a:t>«Ρίξε κόκκινο πιπέρι για να γίνει η δυνατή</a:t>
            </a:r>
            <a:br>
              <a:rPr lang="el-GR" sz="1600" b="1" dirty="0"/>
            </a:br>
            <a:r>
              <a:rPr lang="el-GR" sz="1600" b="1" i="0" dirty="0">
                <a:solidFill>
                  <a:srgbClr val="2B2B2B"/>
                </a:solidFill>
                <a:effectLst/>
                <a:latin typeface="Arimo"/>
              </a:rPr>
              <a:t>Αχ, τι σούπα είναι τούτη</a:t>
            </a:r>
            <a:br>
              <a:rPr lang="el-GR" sz="1600" b="1" dirty="0"/>
            </a:br>
            <a:r>
              <a:rPr lang="el-GR" sz="1600" b="1" i="0" dirty="0">
                <a:solidFill>
                  <a:srgbClr val="2B2B2B"/>
                </a:solidFill>
                <a:effectLst/>
                <a:latin typeface="Arimo"/>
              </a:rPr>
              <a:t>Μπαμ! Θα κάνει σαν μπαρούτι και ψηλά θα τιναχτεί!»</a:t>
            </a:r>
            <a:br>
              <a:rPr lang="el-GR" sz="1600" b="1" dirty="0"/>
            </a:br>
            <a:r>
              <a:rPr lang="el-GR" sz="1600" b="1" i="0" dirty="0">
                <a:solidFill>
                  <a:srgbClr val="2B2B2B"/>
                </a:solidFill>
                <a:effectLst/>
                <a:latin typeface="Arimo"/>
              </a:rPr>
              <a:t>(Μπαμ!)</a:t>
            </a:r>
            <a:endParaRPr lang="el-GR" sz="1600" b="1" dirty="0"/>
          </a:p>
        </p:txBody>
      </p:sp>
      <p:pic>
        <p:nvPicPr>
          <p:cNvPr id="5" name="Εικόνα 4">
            <a:extLst>
              <a:ext uri="{FF2B5EF4-FFF2-40B4-BE49-F238E27FC236}">
                <a16:creationId xmlns:a16="http://schemas.microsoft.com/office/drawing/2014/main" id="{D1C85D86-A3F1-479C-BCC0-22EEBB69B654}"/>
              </a:ext>
            </a:extLst>
          </p:cNvPr>
          <p:cNvPicPr>
            <a:picLocks noChangeAspect="1"/>
          </p:cNvPicPr>
          <p:nvPr/>
        </p:nvPicPr>
        <p:blipFill>
          <a:blip r:embed="rId3"/>
          <a:stretch>
            <a:fillRect/>
          </a:stretch>
        </p:blipFill>
        <p:spPr>
          <a:xfrm>
            <a:off x="6096000" y="1961322"/>
            <a:ext cx="3516796" cy="4029075"/>
          </a:xfrm>
          <a:prstGeom prst="rect">
            <a:avLst/>
          </a:prstGeom>
        </p:spPr>
      </p:pic>
    </p:spTree>
    <p:extLst>
      <p:ext uri="{BB962C8B-B14F-4D97-AF65-F5344CB8AC3E}">
        <p14:creationId xmlns:p14="http://schemas.microsoft.com/office/powerpoint/2010/main" val="21226157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AD402C-47E5-465D-B7D6-ED27D9960ED6}"/>
              </a:ext>
            </a:extLst>
          </p:cNvPr>
          <p:cNvSpPr>
            <a:spLocks noGrp="1"/>
          </p:cNvSpPr>
          <p:nvPr>
            <p:ph type="title"/>
          </p:nvPr>
        </p:nvSpPr>
        <p:spPr/>
        <p:txBody>
          <a:bodyPr>
            <a:normAutofit fontScale="90000"/>
          </a:bodyPr>
          <a:lstStyle/>
          <a:p>
            <a:pPr algn="ctr"/>
            <a:r>
              <a:rPr lang="el-GR" b="1" dirty="0"/>
              <a:t>Μπορείτε να σκεφτείτε άλλες σούπες που μπορεί να φτιάξει η κυρία Φωτεινή;</a:t>
            </a:r>
          </a:p>
        </p:txBody>
      </p:sp>
      <p:sp>
        <p:nvSpPr>
          <p:cNvPr id="3" name="Θέση περιεχομένου 2">
            <a:extLst>
              <a:ext uri="{FF2B5EF4-FFF2-40B4-BE49-F238E27FC236}">
                <a16:creationId xmlns:a16="http://schemas.microsoft.com/office/drawing/2014/main" id="{CE08F37C-A7E3-49F9-A2EE-E95416495A5D}"/>
              </a:ext>
            </a:extLst>
          </p:cNvPr>
          <p:cNvSpPr>
            <a:spLocks noGrp="1"/>
          </p:cNvSpPr>
          <p:nvPr>
            <p:ph idx="1"/>
          </p:nvPr>
        </p:nvSpPr>
        <p:spPr/>
        <p:txBody>
          <a:bodyPr>
            <a:normAutofit fontScale="85000" lnSpcReduction="20000"/>
          </a:bodyPr>
          <a:lstStyle/>
          <a:p>
            <a:r>
              <a:rPr lang="el-GR" sz="4800" b="1" dirty="0"/>
              <a:t>Μανιταρόσουπα</a:t>
            </a:r>
          </a:p>
          <a:p>
            <a:r>
              <a:rPr lang="el-GR" sz="4800" b="1" dirty="0" err="1"/>
              <a:t>Λεμονόσουπα</a:t>
            </a:r>
            <a:r>
              <a:rPr lang="el-GR" sz="4800" b="1" dirty="0"/>
              <a:t> </a:t>
            </a:r>
          </a:p>
          <a:p>
            <a:r>
              <a:rPr lang="el-GR" sz="4800" b="1" dirty="0" err="1"/>
              <a:t>Καροτόσουπα</a:t>
            </a:r>
            <a:endParaRPr lang="el-GR" sz="4800" b="1" dirty="0"/>
          </a:p>
          <a:p>
            <a:r>
              <a:rPr lang="el-GR" sz="4800" b="1" dirty="0"/>
              <a:t>Κρεατόσουπα</a:t>
            </a:r>
            <a:endParaRPr lang="en-US" sz="4800" b="1" dirty="0"/>
          </a:p>
          <a:p>
            <a:r>
              <a:rPr lang="el-GR" sz="4800" b="1" dirty="0" err="1"/>
              <a:t>Κρεμμυδόσουπα</a:t>
            </a:r>
            <a:endParaRPr lang="el-GR" sz="4800" b="1" dirty="0"/>
          </a:p>
          <a:p>
            <a:r>
              <a:rPr lang="el-GR" sz="4800" b="1" dirty="0" err="1"/>
              <a:t>πατατόσουπα</a:t>
            </a:r>
            <a:endParaRPr lang="el-GR" sz="4800" b="1" dirty="0"/>
          </a:p>
        </p:txBody>
      </p:sp>
      <p:pic>
        <p:nvPicPr>
          <p:cNvPr id="4098" name="Picture 2" descr="Free Soup Clipart, Download Free Clip Art, Free Clip Art on Clipart Library">
            <a:extLst>
              <a:ext uri="{FF2B5EF4-FFF2-40B4-BE49-F238E27FC236}">
                <a16:creationId xmlns:a16="http://schemas.microsoft.com/office/drawing/2014/main" id="{BCB6AAD7-4623-4909-95B7-F5A104E33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523" y="1758116"/>
            <a:ext cx="3315735" cy="26420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oup Pot Cliparts, Stock Vector And Royalty Free Soup Pot Illustrations">
            <a:extLst>
              <a:ext uri="{FF2B5EF4-FFF2-40B4-BE49-F238E27FC236}">
                <a16:creationId xmlns:a16="http://schemas.microsoft.com/office/drawing/2014/main" id="{D8E75017-49A5-47FF-9A3E-75B651E01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459" y="4400136"/>
            <a:ext cx="2457864" cy="245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315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C4AA83-0549-4686-A57B-C7D5782D1EA3}"/>
              </a:ext>
            </a:extLst>
          </p:cNvPr>
          <p:cNvSpPr>
            <a:spLocks noGrp="1"/>
          </p:cNvSpPr>
          <p:nvPr>
            <p:ph type="title"/>
          </p:nvPr>
        </p:nvSpPr>
        <p:spPr>
          <a:xfrm>
            <a:off x="5255880" y="1656427"/>
            <a:ext cx="6107793" cy="1320800"/>
          </a:xfrm>
        </p:spPr>
        <p:txBody>
          <a:bodyPr>
            <a:noAutofit/>
          </a:bodyPr>
          <a:lstStyle/>
          <a:p>
            <a:pPr>
              <a:lnSpc>
                <a:spcPct val="90000"/>
              </a:lnSpc>
            </a:pPr>
            <a:r>
              <a:rPr lang="el-GR" sz="2800" b="1" dirty="0">
                <a:solidFill>
                  <a:schemeClr val="tx1"/>
                </a:solidFill>
              </a:rPr>
              <a:t>Οι λέξεις που φτιάχνονται από δυο άλλες λέξεις λέγονται «σύνθετες λέξεις».</a:t>
            </a:r>
          </a:p>
        </p:txBody>
      </p:sp>
      <p:sp>
        <p:nvSpPr>
          <p:cNvPr id="3" name="Θέση περιεχομένου 2">
            <a:extLst>
              <a:ext uri="{FF2B5EF4-FFF2-40B4-BE49-F238E27FC236}">
                <a16:creationId xmlns:a16="http://schemas.microsoft.com/office/drawing/2014/main" id="{3BC53B13-91C8-412A-A978-FBC8B3BE458C}"/>
              </a:ext>
            </a:extLst>
          </p:cNvPr>
          <p:cNvSpPr>
            <a:spLocks noGrp="1"/>
          </p:cNvSpPr>
          <p:nvPr>
            <p:ph idx="1"/>
          </p:nvPr>
        </p:nvSpPr>
        <p:spPr>
          <a:xfrm>
            <a:off x="5116798" y="3428999"/>
            <a:ext cx="6107794" cy="3880773"/>
          </a:xfrm>
        </p:spPr>
        <p:txBody>
          <a:bodyPr>
            <a:normAutofit/>
          </a:bodyPr>
          <a:lstStyle/>
          <a:p>
            <a:r>
              <a:rPr lang="el-GR" sz="3200" b="1" dirty="0">
                <a:latin typeface="Arial Nova" panose="020B0504020202020204" pitchFamily="34" charset="0"/>
              </a:rPr>
              <a:t>μανιτάρι και σούπα = </a:t>
            </a:r>
            <a:r>
              <a:rPr lang="el-GR" sz="3200" b="1" i="1" dirty="0">
                <a:latin typeface="Arial Nova" panose="020B0504020202020204" pitchFamily="34" charset="0"/>
              </a:rPr>
              <a:t>μανιταρόσουπα</a:t>
            </a:r>
          </a:p>
          <a:p>
            <a:r>
              <a:rPr lang="el-GR" sz="3200" b="1" dirty="0">
                <a:latin typeface="Arial Nova" panose="020B0504020202020204" pitchFamily="34" charset="0"/>
              </a:rPr>
              <a:t>λεμόνι και σούπα= </a:t>
            </a:r>
            <a:r>
              <a:rPr lang="el-GR" sz="3200" b="1" i="1" dirty="0" err="1">
                <a:latin typeface="Arial Nova" panose="020B0504020202020204" pitchFamily="34" charset="0"/>
              </a:rPr>
              <a:t>λεμονόσουπα</a:t>
            </a:r>
            <a:endParaRPr lang="el-GR" sz="3200" b="1" i="1" dirty="0">
              <a:latin typeface="Arial Nova" panose="020B0504020202020204" pitchFamily="34" charset="0"/>
            </a:endParaRPr>
          </a:p>
        </p:txBody>
      </p:sp>
      <p:pic>
        <p:nvPicPr>
          <p:cNvPr id="2050" name="Picture 2" descr="Free Soup Clipart, Download Free Clip Art, Free Clip Art on Clipart Library">
            <a:extLst>
              <a:ext uri="{FF2B5EF4-FFF2-40B4-BE49-F238E27FC236}">
                <a16:creationId xmlns:a16="http://schemas.microsoft.com/office/drawing/2014/main" id="{2A8DF06E-D9F0-44D7-9BCA-121179D5AA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48" r="13214" b="-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1" name="Isosceles Triangle 7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924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extLst>
              <a:ext uri="{28A0092B-C50C-407E-A947-70E740481C1C}">
                <a14:useLocalDpi xmlns:a14="http://schemas.microsoft.com/office/drawing/2010/main" val="0"/>
              </a:ext>
            </a:extLst>
          </a:blip>
          <a:srcRect l="6182" t="3586" r="-2" b="279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4255115" y="789025"/>
            <a:ext cx="5725497" cy="2498650"/>
          </a:xfrm>
        </p:spPr>
        <p:txBody>
          <a:bodyPr vert="horz" lIns="91440" tIns="45720" rIns="91440" bIns="45720" rtlCol="0" anchor="b">
            <a:normAutofit/>
          </a:bodyPr>
          <a:lstStyle/>
          <a:p>
            <a:pPr algn="r">
              <a:lnSpc>
                <a:spcPct val="90000"/>
              </a:lnSpc>
            </a:pPr>
            <a:r>
              <a:rPr lang="el-GR" sz="5000" b="1" u="sng" dirty="0">
                <a:latin typeface="Segoe Script" panose="030B0504020000000003" pitchFamily="66" charset="0"/>
              </a:rPr>
              <a:t>Δευτέρα, </a:t>
            </a:r>
            <a:br>
              <a:rPr lang="el-GR" sz="5000" b="1" u="sng" dirty="0">
                <a:latin typeface="Segoe Script" panose="030B0504020000000003" pitchFamily="66" charset="0"/>
              </a:rPr>
            </a:br>
            <a:r>
              <a:rPr lang="el-GR" sz="5000" b="1" u="sng" dirty="0">
                <a:latin typeface="Segoe Script" panose="030B0504020000000003" pitchFamily="66" charset="0"/>
              </a:rPr>
              <a:t>18 </a:t>
            </a:r>
            <a:r>
              <a:rPr lang="el-GR" sz="5000" b="1" u="sng" dirty="0" err="1">
                <a:latin typeface="Segoe Script" panose="030B0504020000000003" pitchFamily="66" charset="0"/>
              </a:rPr>
              <a:t>Ιανο</a:t>
            </a:r>
            <a:r>
              <a:rPr lang="en-US" sz="5000" b="1" u="sng" dirty="0">
                <a:latin typeface="Segoe Script" panose="030B0504020000000003" pitchFamily="66" charset="0"/>
              </a:rPr>
              <a:t>υα</a:t>
            </a:r>
            <a:r>
              <a:rPr lang="en-US" sz="5000" b="1" u="sng" dirty="0" err="1">
                <a:latin typeface="Segoe Script" panose="030B0504020000000003" pitchFamily="66" charset="0"/>
              </a:rPr>
              <a:t>ρίου</a:t>
            </a:r>
            <a:endParaRPr lang="en-US" sz="5000" b="1" u="sng" dirty="0">
              <a:latin typeface="Segoe Script" panose="030B0504020000000003" pitchFamily="66" charset="0"/>
            </a:endParaRP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5380562" y="4076700"/>
            <a:ext cx="6201838" cy="1071032"/>
          </a:xfrm>
        </p:spPr>
        <p:txBody>
          <a:bodyPr vert="horz" lIns="91440" tIns="45720" rIns="91440" bIns="45720" rtlCol="0" anchor="t">
            <a:noAutofit/>
          </a:bodyPr>
          <a:lstStyle/>
          <a:p>
            <a:pPr marL="0" indent="0" algn="r">
              <a:buNone/>
            </a:pPr>
            <a:r>
              <a:rPr lang="en-US" sz="7200" b="1" dirty="0">
                <a:solidFill>
                  <a:schemeClr val="tx1">
                    <a:lumMod val="95000"/>
                    <a:lumOff val="5000"/>
                  </a:schemeClr>
                </a:solidFill>
                <a:latin typeface="Segoe Script" panose="030B0504020000000003" pitchFamily="66" charset="0"/>
              </a:rPr>
              <a:t>Μα</a:t>
            </a:r>
            <a:r>
              <a:rPr lang="en-US" sz="7200" b="1" dirty="0" err="1">
                <a:solidFill>
                  <a:schemeClr val="tx1">
                    <a:lumMod val="95000"/>
                    <a:lumOff val="5000"/>
                  </a:schemeClr>
                </a:solidFill>
                <a:latin typeface="Segoe Script" panose="030B0504020000000003" pitchFamily="66" charset="0"/>
              </a:rPr>
              <a:t>θημ</a:t>
            </a:r>
            <a:r>
              <a:rPr lang="en-US" sz="7200" b="1" dirty="0">
                <a:solidFill>
                  <a:schemeClr val="tx1">
                    <a:lumMod val="95000"/>
                    <a:lumOff val="5000"/>
                  </a:schemeClr>
                </a:solidFill>
                <a:latin typeface="Segoe Script" panose="030B0504020000000003" pitchFamily="66" charset="0"/>
              </a:rPr>
              <a:t>ατικά </a:t>
            </a:r>
          </a:p>
        </p:txBody>
      </p:sp>
    </p:spTree>
    <p:extLst>
      <p:ext uri="{BB962C8B-B14F-4D97-AF65-F5344CB8AC3E}">
        <p14:creationId xmlns:p14="http://schemas.microsoft.com/office/powerpoint/2010/main" val="3435883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46BE2F-CE33-4347-9012-8D7B44426F44}"/>
              </a:ext>
            </a:extLst>
          </p:cNvPr>
          <p:cNvSpPr>
            <a:spLocks noGrp="1"/>
          </p:cNvSpPr>
          <p:nvPr>
            <p:ph type="title"/>
          </p:nvPr>
        </p:nvSpPr>
        <p:spPr>
          <a:xfrm>
            <a:off x="-68782" y="251791"/>
            <a:ext cx="9619605" cy="2014705"/>
          </a:xfrm>
        </p:spPr>
        <p:txBody>
          <a:bodyPr>
            <a:noAutofit/>
          </a:bodyPr>
          <a:lstStyle/>
          <a:p>
            <a:pPr algn="ctr"/>
            <a:r>
              <a:rPr lang="el-GR" sz="4400" b="1" dirty="0">
                <a:solidFill>
                  <a:schemeClr val="tx1"/>
                </a:solidFill>
                <a:latin typeface="Segoe Script" panose="030B0504020000000003" pitchFamily="66" charset="0"/>
              </a:rPr>
              <a:t>Μπορείς να γράψεις σύνθετες λέξεις με τη λέξη: </a:t>
            </a:r>
            <a:r>
              <a:rPr lang="el-GR" sz="4400" b="1" u="sng" dirty="0">
                <a:solidFill>
                  <a:schemeClr val="tx1"/>
                </a:solidFill>
                <a:latin typeface="Segoe Script" panose="030B0504020000000003" pitchFamily="66" charset="0"/>
              </a:rPr>
              <a:t>πίτα</a:t>
            </a:r>
            <a:r>
              <a:rPr lang="el-GR" sz="4400" b="1" dirty="0">
                <a:solidFill>
                  <a:schemeClr val="tx1"/>
                </a:solidFill>
                <a:latin typeface="Segoe Script" panose="030B0504020000000003" pitchFamily="66" charset="0"/>
              </a:rPr>
              <a:t>, στο γαλάζιο τετράδιό σου!</a:t>
            </a:r>
          </a:p>
        </p:txBody>
      </p:sp>
      <p:pic>
        <p:nvPicPr>
          <p:cNvPr id="3074" name="Picture 2" descr="Making Soup Png, Vector, PSD, and Clipart With Transparent Background for  Free Download | Pngtree">
            <a:extLst>
              <a:ext uri="{FF2B5EF4-FFF2-40B4-BE49-F238E27FC236}">
                <a16:creationId xmlns:a16="http://schemas.microsoft.com/office/drawing/2014/main" id="{21D2162E-ED6B-4278-ADFA-3C8C98241B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8389" y="2705492"/>
            <a:ext cx="4351290" cy="43512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pple Pie Ingredients Royalty Free Vector Clip Art - Making Apple Pie  Clipart - Free Transparent PNG Clipart Images Download">
            <a:extLst>
              <a:ext uri="{FF2B5EF4-FFF2-40B4-BE49-F238E27FC236}">
                <a16:creationId xmlns:a16="http://schemas.microsoft.com/office/drawing/2014/main" id="{80E43507-D3F3-443A-A811-9BE5E8A03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84" y="4591505"/>
            <a:ext cx="3369171" cy="21338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Pies Cliparts, Download Free Clip Art, Free Clip Art on Clipart Library">
            <a:extLst>
              <a:ext uri="{FF2B5EF4-FFF2-40B4-BE49-F238E27FC236}">
                <a16:creationId xmlns:a16="http://schemas.microsoft.com/office/drawing/2014/main" id="{4D802794-FDC1-4501-8330-01EFCCB4F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218" y="2845621"/>
            <a:ext cx="2606101" cy="174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417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E9A7C2-6753-4728-BF90-B95FE4381BA6}"/>
              </a:ext>
            </a:extLst>
          </p:cNvPr>
          <p:cNvSpPr>
            <a:spLocks noGrp="1"/>
          </p:cNvSpPr>
          <p:nvPr>
            <p:ph type="title"/>
          </p:nvPr>
        </p:nvSpPr>
        <p:spPr>
          <a:xfrm>
            <a:off x="677333" y="609600"/>
            <a:ext cx="10202701" cy="1320800"/>
          </a:xfrm>
        </p:spPr>
        <p:txBody>
          <a:bodyPr anchor="t">
            <a:normAutofit/>
          </a:bodyPr>
          <a:lstStyle/>
          <a:p>
            <a:r>
              <a:rPr lang="el-GR" b="1" u="sng" dirty="0"/>
              <a:t>Τώρα συνεχίζουμε με επανάληψη παίζοντας τα παιχνίδια εδώ:</a:t>
            </a:r>
          </a:p>
        </p:txBody>
      </p:sp>
      <p:sp>
        <p:nvSpPr>
          <p:cNvPr id="3" name="Θέση περιεχομένου 2">
            <a:extLst>
              <a:ext uri="{FF2B5EF4-FFF2-40B4-BE49-F238E27FC236}">
                <a16:creationId xmlns:a16="http://schemas.microsoft.com/office/drawing/2014/main" id="{7DC59EB9-8EEC-4E03-B413-C5A807ECF140}"/>
              </a:ext>
            </a:extLst>
          </p:cNvPr>
          <p:cNvSpPr>
            <a:spLocks noGrp="1"/>
          </p:cNvSpPr>
          <p:nvPr>
            <p:ph idx="1"/>
          </p:nvPr>
        </p:nvSpPr>
        <p:spPr>
          <a:xfrm>
            <a:off x="6336287" y="2652959"/>
            <a:ext cx="5593116" cy="1567350"/>
          </a:xfrm>
        </p:spPr>
        <p:txBody>
          <a:bodyPr>
            <a:normAutofit fontScale="92500"/>
          </a:bodyPr>
          <a:lstStyle/>
          <a:p>
            <a:pPr marL="0" indent="0">
              <a:buNone/>
            </a:pPr>
            <a:r>
              <a:rPr lang="en-US" sz="3200" dirty="0">
                <a:solidFill>
                  <a:schemeClr val="tx1"/>
                </a:solidFill>
                <a:hlinkClick r:id="rId2">
                  <a:extLst>
                    <a:ext uri="{A12FA001-AC4F-418D-AE19-62706E023703}">
                      <ahyp:hlinkClr xmlns:ahyp="http://schemas.microsoft.com/office/drawing/2018/hyperlinkcolor" val="tx"/>
                    </a:ext>
                  </a:extLst>
                </a:hlinkClick>
              </a:rPr>
              <a:t>http://users.sch.gr/sjolltak/moodledata/ataksi/miaparastasi_epanalipsi/story_html5.html</a:t>
            </a:r>
            <a:endParaRPr lang="en-US" sz="3200" dirty="0">
              <a:solidFill>
                <a:schemeClr val="tx1"/>
              </a:solidFill>
            </a:endParaRPr>
          </a:p>
          <a:p>
            <a:endParaRPr lang="el-GR" dirty="0"/>
          </a:p>
        </p:txBody>
      </p:sp>
      <p:pic>
        <p:nvPicPr>
          <p:cNvPr id="5" name="Εικόνα 4">
            <a:extLst>
              <a:ext uri="{FF2B5EF4-FFF2-40B4-BE49-F238E27FC236}">
                <a16:creationId xmlns:a16="http://schemas.microsoft.com/office/drawing/2014/main" id="{8EF2C351-81A0-4255-9407-50BF65CEF929}"/>
              </a:ext>
            </a:extLst>
          </p:cNvPr>
          <p:cNvPicPr>
            <a:picLocks noChangeAspect="1"/>
          </p:cNvPicPr>
          <p:nvPr/>
        </p:nvPicPr>
        <p:blipFill rotWithShape="1">
          <a:blip r:embed="rId3"/>
          <a:srcRect r="3" b="14272"/>
          <a:stretch/>
        </p:blipFill>
        <p:spPr>
          <a:xfrm>
            <a:off x="677334" y="2159331"/>
            <a:ext cx="5423429" cy="3882362"/>
          </a:xfrm>
          <a:prstGeom prst="rect">
            <a:avLst/>
          </a:prstGeom>
        </p:spPr>
      </p:pic>
    </p:spTree>
    <p:extLst>
      <p:ext uri="{BB962C8B-B14F-4D97-AF65-F5344CB8AC3E}">
        <p14:creationId xmlns:p14="http://schemas.microsoft.com/office/powerpoint/2010/main" val="399785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2" descr="Boy Turtle in School Clip Art - Boy Turtle in School Image | Clip art,  School images, Turtle book">
            <a:extLst>
              <a:ext uri="{FF2B5EF4-FFF2-40B4-BE49-F238E27FC236}">
                <a16:creationId xmlns:a16="http://schemas.microsoft.com/office/drawing/2014/main" id="{C3A089F3-FA20-4CCD-80F5-D1D4981A9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67" t="423" r="3" b="867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0070CBFF-B5E7-49C4-AFE8-6F284DB27DD4}"/>
              </a:ext>
            </a:extLst>
          </p:cNvPr>
          <p:cNvSpPr>
            <a:spLocks noGrp="1"/>
          </p:cNvSpPr>
          <p:nvPr>
            <p:ph type="title"/>
          </p:nvPr>
        </p:nvSpPr>
        <p:spPr>
          <a:xfrm>
            <a:off x="4720283" y="1792844"/>
            <a:ext cx="6215542" cy="3594045"/>
          </a:xfrm>
        </p:spPr>
        <p:txBody>
          <a:bodyPr vert="horz" lIns="91440" tIns="45720" rIns="91440" bIns="45720" rtlCol="0" anchor="b">
            <a:noAutofit/>
          </a:bodyPr>
          <a:lstStyle/>
          <a:p>
            <a:pPr algn="ctr">
              <a:lnSpc>
                <a:spcPct val="90000"/>
              </a:lnSpc>
            </a:pPr>
            <a:r>
              <a:rPr lang="el-GR" sz="4400" b="1" dirty="0">
                <a:solidFill>
                  <a:schemeClr val="tx1"/>
                </a:solidFill>
                <a:latin typeface="Segoe Script" panose="030B0504020000000003" pitchFamily="66" charset="0"/>
              </a:rPr>
              <a:t>Μπορείς τ</a:t>
            </a:r>
            <a:r>
              <a:rPr lang="en-US" sz="4400" b="1" dirty="0" err="1">
                <a:solidFill>
                  <a:schemeClr val="tx1"/>
                </a:solidFill>
                <a:latin typeface="Segoe Script" panose="030B0504020000000003" pitchFamily="66" charset="0"/>
              </a:rPr>
              <a:t>ώρ</a:t>
            </a:r>
            <a:r>
              <a:rPr lang="en-US" sz="4400" b="1" dirty="0">
                <a:solidFill>
                  <a:schemeClr val="tx1"/>
                </a:solidFill>
                <a:latin typeface="Segoe Script" panose="030B0504020000000003" pitchFamily="66" charset="0"/>
              </a:rPr>
              <a:t>α θα εργαστείς </a:t>
            </a:r>
            <a:r>
              <a:rPr lang="en-US" sz="4400" b="1" u="sng" dirty="0">
                <a:solidFill>
                  <a:schemeClr val="tx1"/>
                </a:solidFill>
                <a:latin typeface="Segoe Script" panose="030B0504020000000003" pitchFamily="66" charset="0"/>
              </a:rPr>
              <a:t>σε όποιο φυλλάδιο θες </a:t>
            </a:r>
            <a:r>
              <a:rPr lang="en-US" sz="4400" b="1" dirty="0">
                <a:solidFill>
                  <a:schemeClr val="tx1"/>
                </a:solidFill>
                <a:latin typeface="Segoe Script" panose="030B0504020000000003" pitchFamily="66" charset="0"/>
              </a:rPr>
              <a:t>από το σετ με το σπιτάκι που σου έστειλα! </a:t>
            </a:r>
            <a:r>
              <a:rPr lang="en-US" sz="4400" b="1" dirty="0" err="1">
                <a:solidFill>
                  <a:schemeClr val="tx1"/>
                </a:solidFill>
                <a:latin typeface="Segoe Script" panose="030B0504020000000003" pitchFamily="66" charset="0"/>
              </a:rPr>
              <a:t>Ανυ</a:t>
            </a:r>
            <a:r>
              <a:rPr lang="en-US" sz="4400" b="1" dirty="0">
                <a:solidFill>
                  <a:schemeClr val="tx1"/>
                </a:solidFill>
                <a:latin typeface="Segoe Script" panose="030B0504020000000003" pitchFamily="66" charset="0"/>
              </a:rPr>
              <a:t>πομονώ να δω τις απαντήσεις σου!!</a:t>
            </a:r>
          </a:p>
        </p:txBody>
      </p:sp>
    </p:spTree>
    <p:extLst>
      <p:ext uri="{BB962C8B-B14F-4D97-AF65-F5344CB8AC3E}">
        <p14:creationId xmlns:p14="http://schemas.microsoft.com/office/powerpoint/2010/main" val="1242009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extLst>
              <a:ext uri="{28A0092B-C50C-407E-A947-70E740481C1C}">
                <a14:useLocalDpi xmlns:a14="http://schemas.microsoft.com/office/drawing/2010/main" val="0"/>
              </a:ext>
            </a:extLst>
          </a:blip>
          <a:srcRect l="6182" t="3586" r="-2" b="279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4255115" y="789025"/>
            <a:ext cx="5725497" cy="2498650"/>
          </a:xfrm>
        </p:spPr>
        <p:txBody>
          <a:bodyPr vert="horz" lIns="91440" tIns="45720" rIns="91440" bIns="45720" rtlCol="0" anchor="b">
            <a:normAutofit/>
          </a:bodyPr>
          <a:lstStyle/>
          <a:p>
            <a:pPr algn="r">
              <a:lnSpc>
                <a:spcPct val="90000"/>
              </a:lnSpc>
            </a:pPr>
            <a:r>
              <a:rPr lang="el-GR" sz="5000" b="1" u="sng" dirty="0">
                <a:latin typeface="Segoe Script" panose="030B0504020000000003" pitchFamily="66" charset="0"/>
              </a:rPr>
              <a:t>Πέμπτη, </a:t>
            </a:r>
            <a:br>
              <a:rPr lang="el-GR" sz="5000" b="1" u="sng" dirty="0">
                <a:latin typeface="Segoe Script" panose="030B0504020000000003" pitchFamily="66" charset="0"/>
              </a:rPr>
            </a:br>
            <a:r>
              <a:rPr lang="el-GR" sz="5000" b="1" u="sng" dirty="0">
                <a:latin typeface="Segoe Script" panose="030B0504020000000003" pitchFamily="66" charset="0"/>
              </a:rPr>
              <a:t>21 </a:t>
            </a:r>
            <a:r>
              <a:rPr lang="el-GR" sz="5000" b="1" u="sng" dirty="0" err="1">
                <a:latin typeface="Segoe Script" panose="030B0504020000000003" pitchFamily="66" charset="0"/>
              </a:rPr>
              <a:t>Ιανο</a:t>
            </a:r>
            <a:r>
              <a:rPr lang="en-US" sz="5000" b="1" u="sng" dirty="0">
                <a:latin typeface="Segoe Script" panose="030B0504020000000003" pitchFamily="66" charset="0"/>
              </a:rPr>
              <a:t>υα</a:t>
            </a:r>
            <a:r>
              <a:rPr lang="en-US" sz="5000" b="1" u="sng" dirty="0" err="1">
                <a:latin typeface="Segoe Script" panose="030B0504020000000003" pitchFamily="66" charset="0"/>
              </a:rPr>
              <a:t>ρίου</a:t>
            </a:r>
            <a:endParaRPr lang="en-US" sz="5000" b="1" u="sng" dirty="0">
              <a:latin typeface="Segoe Script" panose="030B0504020000000003" pitchFamily="66" charset="0"/>
            </a:endParaRP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5380562" y="4076700"/>
            <a:ext cx="6201838" cy="1071032"/>
          </a:xfrm>
        </p:spPr>
        <p:txBody>
          <a:bodyPr vert="horz" lIns="91440" tIns="45720" rIns="91440" bIns="45720" rtlCol="0" anchor="t">
            <a:noAutofit/>
          </a:bodyPr>
          <a:lstStyle/>
          <a:p>
            <a:pPr marL="0" indent="0" algn="r">
              <a:buNone/>
            </a:pPr>
            <a:r>
              <a:rPr lang="en-US" sz="7200" b="1" dirty="0">
                <a:solidFill>
                  <a:schemeClr val="tx1">
                    <a:lumMod val="95000"/>
                    <a:lumOff val="5000"/>
                  </a:schemeClr>
                </a:solidFill>
                <a:latin typeface="Segoe Script" panose="030B0504020000000003" pitchFamily="66" charset="0"/>
              </a:rPr>
              <a:t>Μα</a:t>
            </a:r>
            <a:r>
              <a:rPr lang="en-US" sz="7200" b="1" dirty="0" err="1">
                <a:solidFill>
                  <a:schemeClr val="tx1">
                    <a:lumMod val="95000"/>
                    <a:lumOff val="5000"/>
                  </a:schemeClr>
                </a:solidFill>
                <a:latin typeface="Segoe Script" panose="030B0504020000000003" pitchFamily="66" charset="0"/>
              </a:rPr>
              <a:t>θημ</a:t>
            </a:r>
            <a:r>
              <a:rPr lang="en-US" sz="7200" b="1" dirty="0">
                <a:solidFill>
                  <a:schemeClr val="tx1">
                    <a:lumMod val="95000"/>
                    <a:lumOff val="5000"/>
                  </a:schemeClr>
                </a:solidFill>
                <a:latin typeface="Segoe Script" panose="030B0504020000000003" pitchFamily="66" charset="0"/>
              </a:rPr>
              <a:t>ατικά </a:t>
            </a:r>
          </a:p>
        </p:txBody>
      </p:sp>
    </p:spTree>
    <p:extLst>
      <p:ext uri="{BB962C8B-B14F-4D97-AF65-F5344CB8AC3E}">
        <p14:creationId xmlns:p14="http://schemas.microsoft.com/office/powerpoint/2010/main" val="2279241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Oval 5"/>
          <p:cNvSpPr>
            <a:spLocks noChangeArrowheads="1"/>
          </p:cNvSpPr>
          <p:nvPr/>
        </p:nvSpPr>
        <p:spPr bwMode="auto">
          <a:xfrm>
            <a:off x="2351088" y="1628776"/>
            <a:ext cx="2665412" cy="2663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74" name="Oval 6"/>
          <p:cNvSpPr>
            <a:spLocks noChangeArrowheads="1"/>
          </p:cNvSpPr>
          <p:nvPr/>
        </p:nvSpPr>
        <p:spPr bwMode="auto">
          <a:xfrm>
            <a:off x="5375276" y="1557339"/>
            <a:ext cx="2665413" cy="2663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6148" name="Text Box 7"/>
          <p:cNvSpPr txBox="1">
            <a:spLocks noChangeArrowheads="1"/>
          </p:cNvSpPr>
          <p:nvPr/>
        </p:nvSpPr>
        <p:spPr bwMode="auto">
          <a:xfrm>
            <a:off x="106018" y="260351"/>
            <a:ext cx="100936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l-GR" altLang="en-US" b="1" dirty="0">
                <a:latin typeface="Segoe Script" panose="030B0504020000000003" pitchFamily="66" charset="0"/>
              </a:rPr>
              <a:t>Ο </a:t>
            </a:r>
            <a:r>
              <a:rPr lang="el-GR" altLang="en-US" b="1" dirty="0" err="1">
                <a:latin typeface="Segoe Script" panose="030B0504020000000003" pitchFamily="66" charset="0"/>
              </a:rPr>
              <a:t>Σαμπέρ</a:t>
            </a:r>
            <a:r>
              <a:rPr lang="el-GR" altLang="en-US" b="1" dirty="0">
                <a:latin typeface="Segoe Script" panose="030B0504020000000003" pitchFamily="66" charset="0"/>
              </a:rPr>
              <a:t> είχε 5 καραβάκια κι αγόρασε ακόμη 1 καραβάκι. Πόσα είναι τώρα όλα τα καραβάκια του;</a:t>
            </a:r>
          </a:p>
        </p:txBody>
      </p:sp>
      <p:pic>
        <p:nvPicPr>
          <p:cNvPr id="615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5" y="1480344"/>
            <a:ext cx="1677037" cy="245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186" name="Picture 18" descr="C:\ProgramData\Hitachi Software Engineering\StarBoard\image\Clipart\[StarBoard]\Clibs5000\clipart 5000\SHIPS\SH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4" y="1844675"/>
            <a:ext cx="11525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9" descr="C:\ProgramData\Hitachi Software Engineering\StarBoard\image\Clipart\[StarBoard]\Clibs5000\clipart 5000\SHIPS\SAILBOR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2492375"/>
            <a:ext cx="558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descr="C:\ProgramData\Hitachi Software Engineering\StarBoard\image\Clipart\[StarBoard]\Clibs5000\clipart 5000\SHIPS\SAILBOA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8" y="1773239"/>
            <a:ext cx="7477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1" descr="C:\ProgramData\Hitachi Software Engineering\StarBoard\image\Clipart\[StarBoard]\Clibs5000\clipart 5000\SHIPS\JUNK.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2708276"/>
            <a:ext cx="914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22" descr="C:\ProgramData\Hitachi Software Engineering\StarBoard\image\Clipart\[StarBoard]\Clibs5000\clipart 5000\SHIPS\FRIGATE.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6" y="3141664"/>
            <a:ext cx="15081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0" descr="C:\ProgramData\Hitachi Software Engineering\StarBoard\image\Clipart\[StarBoard]\Clibs5000\clipart 5000\SHIPS\SAILBOA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1" y="2349500"/>
            <a:ext cx="7477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9E367F-BF1A-4F92-BE9D-C1DA087BFA2C}"/>
              </a:ext>
            </a:extLst>
          </p:cNvPr>
          <p:cNvSpPr txBox="1"/>
          <p:nvPr/>
        </p:nvSpPr>
        <p:spPr>
          <a:xfrm>
            <a:off x="7104383" y="5384498"/>
            <a:ext cx="4267200" cy="1107996"/>
          </a:xfrm>
          <a:prstGeom prst="rect">
            <a:avLst/>
          </a:prstGeom>
          <a:noFill/>
        </p:spPr>
        <p:txBody>
          <a:bodyPr wrap="square" rtlCol="0">
            <a:spAutoFit/>
          </a:bodyPr>
          <a:lstStyle/>
          <a:p>
            <a:pPr algn="ctr"/>
            <a:r>
              <a:rPr lang="el-GR" sz="6600" i="1" dirty="0">
                <a:solidFill>
                  <a:srgbClr val="0070C0"/>
                </a:solidFill>
              </a:rPr>
              <a:t>1+5=6</a:t>
            </a:r>
          </a:p>
        </p:txBody>
      </p:sp>
      <p:sp>
        <p:nvSpPr>
          <p:cNvPr id="14" name="Text Box 7">
            <a:extLst>
              <a:ext uri="{FF2B5EF4-FFF2-40B4-BE49-F238E27FC236}">
                <a16:creationId xmlns:a16="http://schemas.microsoft.com/office/drawing/2014/main" id="{A9AC4B33-8B86-4870-AA77-028804D0DD31}"/>
              </a:ext>
            </a:extLst>
          </p:cNvPr>
          <p:cNvSpPr txBox="1">
            <a:spLocks noChangeArrowheads="1"/>
          </p:cNvSpPr>
          <p:nvPr/>
        </p:nvSpPr>
        <p:spPr bwMode="auto">
          <a:xfrm>
            <a:off x="748748" y="4509062"/>
            <a:ext cx="100936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l-GR" altLang="en-US" b="1" dirty="0">
                <a:latin typeface="Segoe Script" panose="030B0504020000000003" pitchFamily="66" charset="0"/>
              </a:rPr>
              <a:t>Στην πρόσθεση όταν αλλάζουν θέση οι αριθμοί μας δεν αλλάζει το αποτέλεσμα. Επομένως, αυτό μπορώ να το πω κι αλλιώς: </a:t>
            </a:r>
          </a:p>
        </p:txBody>
      </p:sp>
      <p:sp>
        <p:nvSpPr>
          <p:cNvPr id="16" name="TextBox 15">
            <a:extLst>
              <a:ext uri="{FF2B5EF4-FFF2-40B4-BE49-F238E27FC236}">
                <a16:creationId xmlns:a16="http://schemas.microsoft.com/office/drawing/2014/main" id="{781A2701-5CBA-4420-9077-D50D213AEB69}"/>
              </a:ext>
            </a:extLst>
          </p:cNvPr>
          <p:cNvSpPr txBox="1"/>
          <p:nvPr/>
        </p:nvSpPr>
        <p:spPr>
          <a:xfrm>
            <a:off x="4132265" y="1349456"/>
            <a:ext cx="4267200" cy="1107996"/>
          </a:xfrm>
          <a:prstGeom prst="rect">
            <a:avLst/>
          </a:prstGeom>
          <a:noFill/>
        </p:spPr>
        <p:txBody>
          <a:bodyPr wrap="square" rtlCol="0">
            <a:spAutoFit/>
          </a:bodyPr>
          <a:lstStyle/>
          <a:p>
            <a:pPr algn="ctr"/>
            <a:r>
              <a:rPr lang="el-GR" sz="6600" i="1" dirty="0">
                <a:solidFill>
                  <a:srgbClr val="0070C0"/>
                </a:solidFill>
              </a:rPr>
              <a:t>5+1=6</a:t>
            </a:r>
          </a:p>
        </p:txBody>
      </p:sp>
    </p:spTree>
    <p:extLst>
      <p:ext uri="{BB962C8B-B14F-4D97-AF65-F5344CB8AC3E}">
        <p14:creationId xmlns:p14="http://schemas.microsoft.com/office/powerpoint/2010/main" val="875816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strVal val="#ppt_w*0.70"/>
                                          </p:val>
                                        </p:tav>
                                        <p:tav tm="100000">
                                          <p:val>
                                            <p:strVal val="#ppt_w"/>
                                          </p:val>
                                        </p:tav>
                                      </p:tavLst>
                                    </p:anim>
                                    <p:anim calcmode="lin" valueType="num">
                                      <p:cBhvr>
                                        <p:cTn id="8" dur="1000" fill="hold"/>
                                        <p:tgtEl>
                                          <p:spTgt spid="6148"/>
                                        </p:tgtEl>
                                        <p:attrNameLst>
                                          <p:attrName>ppt_h</p:attrName>
                                        </p:attrNameLst>
                                      </p:cBhvr>
                                      <p:tavLst>
                                        <p:tav tm="0">
                                          <p:val>
                                            <p:strVal val="#ppt_h"/>
                                          </p:val>
                                        </p:tav>
                                        <p:tav tm="100000">
                                          <p:val>
                                            <p:strVal val="#ppt_h"/>
                                          </p:val>
                                        </p:tav>
                                      </p:tavLst>
                                    </p:anim>
                                    <p:animEffect transition="in" filter="fade">
                                      <p:cBhvr>
                                        <p:cTn id="9" dur="1000"/>
                                        <p:tgtEl>
                                          <p:spTgt spid="614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nodeType="clickEffect">
                                  <p:stCondLst>
                                    <p:cond delay="0"/>
                                  </p:stCondLst>
                                  <p:childTnLst>
                                    <p:set>
                                      <p:cBhvr>
                                        <p:cTn id="13" dur="1" fill="hold">
                                          <p:stCondLst>
                                            <p:cond delay="0"/>
                                          </p:stCondLst>
                                        </p:cTn>
                                        <p:tgtEl>
                                          <p:spTgt spid="6150"/>
                                        </p:tgtEl>
                                        <p:attrNameLst>
                                          <p:attrName>style.visibility</p:attrName>
                                        </p:attrNameLst>
                                      </p:cBhvr>
                                      <p:to>
                                        <p:strVal val="visible"/>
                                      </p:to>
                                    </p:set>
                                    <p:anim calcmode="lin" valueType="num">
                                      <p:cBhvr>
                                        <p:cTn id="14" dur="500" decel="50000" fill="hold">
                                          <p:stCondLst>
                                            <p:cond delay="0"/>
                                          </p:stCondLst>
                                        </p:cTn>
                                        <p:tgtEl>
                                          <p:spTgt spid="6150"/>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150"/>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150"/>
                                        </p:tgtEl>
                                        <p:attrNameLst>
                                          <p:attrName>ppt_w</p:attrName>
                                        </p:attrNameLst>
                                      </p:cBhvr>
                                      <p:tavLst>
                                        <p:tav tm="0">
                                          <p:val>
                                            <p:strVal val="#ppt_w*.05"/>
                                          </p:val>
                                        </p:tav>
                                        <p:tav tm="100000">
                                          <p:val>
                                            <p:strVal val="#ppt_w"/>
                                          </p:val>
                                        </p:tav>
                                      </p:tavLst>
                                    </p:anim>
                                    <p:anim calcmode="lin" valueType="num">
                                      <p:cBhvr>
                                        <p:cTn id="17" dur="1000" fill="hold"/>
                                        <p:tgtEl>
                                          <p:spTgt spid="6150"/>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150"/>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150"/>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150"/>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1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173"/>
                                        </p:tgtEl>
                                        <p:attrNameLst>
                                          <p:attrName>style.visibility</p:attrName>
                                        </p:attrNameLst>
                                      </p:cBhvr>
                                      <p:to>
                                        <p:strVal val="visible"/>
                                      </p:to>
                                    </p:set>
                                    <p:animEffect transition="in" filter="barn(inHorizontal)">
                                      <p:cBhvr>
                                        <p:cTn id="26" dur="500"/>
                                        <p:tgtEl>
                                          <p:spTgt spid="7173"/>
                                        </p:tgtEl>
                                      </p:cBhvr>
                                    </p:animEffect>
                                  </p:childTnLst>
                                </p:cTn>
                              </p:par>
                              <p:par>
                                <p:cTn id="27" presetID="16" presetClass="entr" presetSubtype="26" fill="hold" nodeType="withEffect">
                                  <p:stCondLst>
                                    <p:cond delay="0"/>
                                  </p:stCondLst>
                                  <p:childTnLst>
                                    <p:set>
                                      <p:cBhvr>
                                        <p:cTn id="28" dur="1" fill="hold">
                                          <p:stCondLst>
                                            <p:cond delay="0"/>
                                          </p:stCondLst>
                                        </p:cTn>
                                        <p:tgtEl>
                                          <p:spTgt spid="7186"/>
                                        </p:tgtEl>
                                        <p:attrNameLst>
                                          <p:attrName>style.visibility</p:attrName>
                                        </p:attrNameLst>
                                      </p:cBhvr>
                                      <p:to>
                                        <p:strVal val="visible"/>
                                      </p:to>
                                    </p:set>
                                    <p:animEffect transition="in" filter="barn(inHorizontal)">
                                      <p:cBhvr>
                                        <p:cTn id="29" dur="500"/>
                                        <p:tgtEl>
                                          <p:spTgt spid="7186"/>
                                        </p:tgtEl>
                                      </p:cBhvr>
                                    </p:animEffect>
                                  </p:childTnLst>
                                </p:cTn>
                              </p:par>
                              <p:par>
                                <p:cTn id="30" presetID="16" presetClass="entr" presetSubtype="26" fill="hold" nodeType="withEffect">
                                  <p:stCondLst>
                                    <p:cond delay="0"/>
                                  </p:stCondLst>
                                  <p:childTnLst>
                                    <p:set>
                                      <p:cBhvr>
                                        <p:cTn id="31" dur="1" fill="hold">
                                          <p:stCondLst>
                                            <p:cond delay="0"/>
                                          </p:stCondLst>
                                        </p:cTn>
                                        <p:tgtEl>
                                          <p:spTgt spid="7187"/>
                                        </p:tgtEl>
                                        <p:attrNameLst>
                                          <p:attrName>style.visibility</p:attrName>
                                        </p:attrNameLst>
                                      </p:cBhvr>
                                      <p:to>
                                        <p:strVal val="visible"/>
                                      </p:to>
                                    </p:set>
                                    <p:animEffect transition="in" filter="barn(inHorizontal)">
                                      <p:cBhvr>
                                        <p:cTn id="32" dur="500"/>
                                        <p:tgtEl>
                                          <p:spTgt spid="7187"/>
                                        </p:tgtEl>
                                      </p:cBhvr>
                                    </p:animEffect>
                                  </p:childTnLst>
                                </p:cTn>
                              </p:par>
                              <p:par>
                                <p:cTn id="33" presetID="16" presetClass="entr" presetSubtype="26" fill="hold" nodeType="withEffect">
                                  <p:stCondLst>
                                    <p:cond delay="0"/>
                                  </p:stCondLst>
                                  <p:childTnLst>
                                    <p:set>
                                      <p:cBhvr>
                                        <p:cTn id="34" dur="1" fill="hold">
                                          <p:stCondLst>
                                            <p:cond delay="0"/>
                                          </p:stCondLst>
                                        </p:cTn>
                                        <p:tgtEl>
                                          <p:spTgt spid="7188"/>
                                        </p:tgtEl>
                                        <p:attrNameLst>
                                          <p:attrName>style.visibility</p:attrName>
                                        </p:attrNameLst>
                                      </p:cBhvr>
                                      <p:to>
                                        <p:strVal val="visible"/>
                                      </p:to>
                                    </p:set>
                                    <p:animEffect transition="in" filter="barn(inHorizontal)">
                                      <p:cBhvr>
                                        <p:cTn id="35" dur="500"/>
                                        <p:tgtEl>
                                          <p:spTgt spid="7188"/>
                                        </p:tgtEl>
                                      </p:cBhvr>
                                    </p:animEffect>
                                  </p:childTnLst>
                                </p:cTn>
                              </p:par>
                              <p:par>
                                <p:cTn id="36" presetID="16" presetClass="entr" presetSubtype="26" fill="hold" nodeType="withEffect">
                                  <p:stCondLst>
                                    <p:cond delay="0"/>
                                  </p:stCondLst>
                                  <p:childTnLst>
                                    <p:set>
                                      <p:cBhvr>
                                        <p:cTn id="37" dur="1" fill="hold">
                                          <p:stCondLst>
                                            <p:cond delay="0"/>
                                          </p:stCondLst>
                                        </p:cTn>
                                        <p:tgtEl>
                                          <p:spTgt spid="7189"/>
                                        </p:tgtEl>
                                        <p:attrNameLst>
                                          <p:attrName>style.visibility</p:attrName>
                                        </p:attrNameLst>
                                      </p:cBhvr>
                                      <p:to>
                                        <p:strVal val="visible"/>
                                      </p:to>
                                    </p:set>
                                    <p:animEffect transition="in" filter="barn(inHorizontal)">
                                      <p:cBhvr>
                                        <p:cTn id="38" dur="500"/>
                                        <p:tgtEl>
                                          <p:spTgt spid="7189"/>
                                        </p:tgtEl>
                                      </p:cBhvr>
                                    </p:animEffect>
                                  </p:childTnLst>
                                </p:cTn>
                              </p:par>
                              <p:par>
                                <p:cTn id="39" presetID="16" presetClass="entr" presetSubtype="26" fill="hold" nodeType="withEffect">
                                  <p:stCondLst>
                                    <p:cond delay="0"/>
                                  </p:stCondLst>
                                  <p:childTnLst>
                                    <p:set>
                                      <p:cBhvr>
                                        <p:cTn id="40" dur="1" fill="hold">
                                          <p:stCondLst>
                                            <p:cond delay="0"/>
                                          </p:stCondLst>
                                        </p:cTn>
                                        <p:tgtEl>
                                          <p:spTgt spid="7190"/>
                                        </p:tgtEl>
                                        <p:attrNameLst>
                                          <p:attrName>style.visibility</p:attrName>
                                        </p:attrNameLst>
                                      </p:cBhvr>
                                      <p:to>
                                        <p:strVal val="visible"/>
                                      </p:to>
                                    </p:set>
                                    <p:animEffect transition="in" filter="barn(inHorizontal)">
                                      <p:cBhvr>
                                        <p:cTn id="41" dur="500"/>
                                        <p:tgtEl>
                                          <p:spTgt spid="719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174"/>
                                        </p:tgtEl>
                                        <p:attrNameLst>
                                          <p:attrName>style.visibility</p:attrName>
                                        </p:attrNameLst>
                                      </p:cBhvr>
                                      <p:to>
                                        <p:strVal val="visible"/>
                                      </p:to>
                                    </p:set>
                                    <p:anim calcmode="lin" valueType="num">
                                      <p:cBhvr additive="base">
                                        <p:cTn id="46" dur="500" fill="hold"/>
                                        <p:tgtEl>
                                          <p:spTgt spid="7174"/>
                                        </p:tgtEl>
                                        <p:attrNameLst>
                                          <p:attrName>ppt_x</p:attrName>
                                        </p:attrNameLst>
                                      </p:cBhvr>
                                      <p:tavLst>
                                        <p:tav tm="0">
                                          <p:val>
                                            <p:strVal val="#ppt_x"/>
                                          </p:val>
                                        </p:tav>
                                        <p:tav tm="100000">
                                          <p:val>
                                            <p:strVal val="#ppt_x"/>
                                          </p:val>
                                        </p:tav>
                                      </p:tavLst>
                                    </p:anim>
                                    <p:anim calcmode="lin" valueType="num">
                                      <p:cBhvr additive="base">
                                        <p:cTn id="47" dur="500" fill="hold"/>
                                        <p:tgtEl>
                                          <p:spTgt spid="717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strVal val="#ppt_w*0.70"/>
                                          </p:val>
                                        </p:tav>
                                        <p:tav tm="100000">
                                          <p:val>
                                            <p:strVal val="#ppt_w"/>
                                          </p:val>
                                        </p:tav>
                                      </p:tavLst>
                                    </p:anim>
                                    <p:anim calcmode="lin" valueType="num">
                                      <p:cBhvr>
                                        <p:cTn id="57" dur="1000" fill="hold"/>
                                        <p:tgtEl>
                                          <p:spTgt spid="14"/>
                                        </p:tgtEl>
                                        <p:attrNameLst>
                                          <p:attrName>ppt_h</p:attrName>
                                        </p:attrNameLst>
                                      </p:cBhvr>
                                      <p:tavLst>
                                        <p:tav tm="0">
                                          <p:val>
                                            <p:strVal val="#ppt_h"/>
                                          </p:val>
                                        </p:tav>
                                        <p:tav tm="100000">
                                          <p:val>
                                            <p:strVal val="#ppt_h"/>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4" grpId="0" animBg="1"/>
      <p:bldP spid="6148"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Oval 5"/>
          <p:cNvSpPr>
            <a:spLocks noChangeArrowheads="1"/>
          </p:cNvSpPr>
          <p:nvPr/>
        </p:nvSpPr>
        <p:spPr bwMode="auto">
          <a:xfrm>
            <a:off x="2305371" y="3399273"/>
            <a:ext cx="2665412" cy="2663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74" name="Oval 6"/>
          <p:cNvSpPr>
            <a:spLocks noChangeArrowheads="1"/>
          </p:cNvSpPr>
          <p:nvPr/>
        </p:nvSpPr>
        <p:spPr bwMode="auto">
          <a:xfrm rot="10950336">
            <a:off x="5352417" y="3328441"/>
            <a:ext cx="2665413" cy="2663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6148" name="Text Box 7"/>
          <p:cNvSpPr txBox="1">
            <a:spLocks noChangeArrowheads="1"/>
          </p:cNvSpPr>
          <p:nvPr/>
        </p:nvSpPr>
        <p:spPr bwMode="auto">
          <a:xfrm>
            <a:off x="106018" y="260351"/>
            <a:ext cx="1009367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l-GR" altLang="en-US" b="1" dirty="0">
                <a:latin typeface="Segoe Script" panose="030B0504020000000003" pitchFamily="66" charset="0"/>
              </a:rPr>
              <a:t>Στην πρόσθεση, μάθαμε ότι πατάμε τον μεγάλο και ανεβαίνουμε στα ποδαράκια του μικρού. Δεν έχει σημασία ποιος είναι πρώτος και ποιος μετά.   </a:t>
            </a:r>
          </a:p>
          <a:p>
            <a:pPr eaLnBrk="1" hangingPunct="1">
              <a:spcBef>
                <a:spcPct val="50000"/>
              </a:spcBef>
              <a:buFontTx/>
              <a:buNone/>
            </a:pPr>
            <a:r>
              <a:rPr lang="el-GR" altLang="en-US" b="1" dirty="0">
                <a:latin typeface="Segoe Script" panose="030B0504020000000003" pitchFamily="66" charset="0"/>
              </a:rPr>
              <a:t>                Είναι το ίδιο με….</a:t>
            </a:r>
          </a:p>
        </p:txBody>
      </p:sp>
      <p:pic>
        <p:nvPicPr>
          <p:cNvPr id="615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531" y="3276341"/>
            <a:ext cx="1677037" cy="245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186" name="Picture 18" descr="C:\ProgramData\Hitachi Software Engineering\StarBoard\image\Clipart\[StarBoard]\Clibs5000\clipart 5000\SHIPS\SH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627" y="4276996"/>
            <a:ext cx="11525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9" descr="C:\ProgramData\Hitachi Software Engineering\StarBoard\image\Clipart\[StarBoard]\Clibs5000\clipart 5000\SHIPS\SAILBOR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854" y="4251321"/>
            <a:ext cx="558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descr="C:\ProgramData\Hitachi Software Engineering\StarBoard\image\Clipart\[StarBoard]\Clibs5000\clipart 5000\SHIPS\SAILBOA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0095" y="5060962"/>
            <a:ext cx="7477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1" descr="C:\ProgramData\Hitachi Software Engineering\StarBoard\image\Clipart\[StarBoard]\Clibs5000\clipart 5000\SHIPS\JUNK.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7865" y="4049713"/>
            <a:ext cx="914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22" descr="C:\ProgramData\Hitachi Software Engineering\StarBoard\image\Clipart\[StarBoard]\Clibs5000\clipart 5000\SHIPS\FRIGATE.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4950" y="4550570"/>
            <a:ext cx="15081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0" descr="C:\ProgramData\Hitachi Software Engineering\StarBoard\image\Clipart\[StarBoard]\Clibs5000\clipart 5000\SHIPS\SAILBOA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415" y="4206285"/>
            <a:ext cx="7477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9E367F-BF1A-4F92-BE9D-C1DA087BFA2C}"/>
              </a:ext>
            </a:extLst>
          </p:cNvPr>
          <p:cNvSpPr txBox="1"/>
          <p:nvPr/>
        </p:nvSpPr>
        <p:spPr>
          <a:xfrm>
            <a:off x="5988368" y="2507120"/>
            <a:ext cx="4267200" cy="1107996"/>
          </a:xfrm>
          <a:prstGeom prst="rect">
            <a:avLst/>
          </a:prstGeom>
          <a:noFill/>
        </p:spPr>
        <p:txBody>
          <a:bodyPr wrap="square" rtlCol="0">
            <a:spAutoFit/>
          </a:bodyPr>
          <a:lstStyle/>
          <a:p>
            <a:pPr algn="ctr"/>
            <a:r>
              <a:rPr lang="el-GR" sz="6600" i="1" dirty="0">
                <a:solidFill>
                  <a:srgbClr val="0070C0"/>
                </a:solidFill>
              </a:rPr>
              <a:t>1+</a:t>
            </a:r>
            <a:r>
              <a:rPr lang="el-GR" sz="6600" i="1" u="sng" dirty="0">
                <a:solidFill>
                  <a:srgbClr val="0070C0"/>
                </a:solidFill>
              </a:rPr>
              <a:t>5</a:t>
            </a:r>
            <a:r>
              <a:rPr lang="el-GR" sz="6600" i="1" dirty="0">
                <a:solidFill>
                  <a:srgbClr val="0070C0"/>
                </a:solidFill>
              </a:rPr>
              <a:t>=6</a:t>
            </a:r>
          </a:p>
        </p:txBody>
      </p:sp>
      <p:sp>
        <p:nvSpPr>
          <p:cNvPr id="16" name="TextBox 15">
            <a:extLst>
              <a:ext uri="{FF2B5EF4-FFF2-40B4-BE49-F238E27FC236}">
                <a16:creationId xmlns:a16="http://schemas.microsoft.com/office/drawing/2014/main" id="{781A2701-5CBA-4420-9077-D50D213AEB69}"/>
              </a:ext>
            </a:extLst>
          </p:cNvPr>
          <p:cNvSpPr txBox="1"/>
          <p:nvPr/>
        </p:nvSpPr>
        <p:spPr>
          <a:xfrm>
            <a:off x="-73346" y="2701205"/>
            <a:ext cx="4267200" cy="1107996"/>
          </a:xfrm>
          <a:prstGeom prst="rect">
            <a:avLst/>
          </a:prstGeom>
          <a:noFill/>
        </p:spPr>
        <p:txBody>
          <a:bodyPr wrap="square" rtlCol="0">
            <a:spAutoFit/>
          </a:bodyPr>
          <a:lstStyle/>
          <a:p>
            <a:pPr algn="ctr"/>
            <a:r>
              <a:rPr lang="el-GR" sz="6600" i="1" u="sng" dirty="0">
                <a:solidFill>
                  <a:srgbClr val="0070C0"/>
                </a:solidFill>
              </a:rPr>
              <a:t>5</a:t>
            </a:r>
            <a:r>
              <a:rPr lang="el-GR" sz="6600" i="1" dirty="0">
                <a:solidFill>
                  <a:srgbClr val="0070C0"/>
                </a:solidFill>
              </a:rPr>
              <a:t>+1=6</a:t>
            </a:r>
          </a:p>
        </p:txBody>
      </p:sp>
    </p:spTree>
    <p:extLst>
      <p:ext uri="{BB962C8B-B14F-4D97-AF65-F5344CB8AC3E}">
        <p14:creationId xmlns:p14="http://schemas.microsoft.com/office/powerpoint/2010/main" val="131787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strVal val="#ppt_w*0.70"/>
                                          </p:val>
                                        </p:tav>
                                        <p:tav tm="100000">
                                          <p:val>
                                            <p:strVal val="#ppt_w"/>
                                          </p:val>
                                        </p:tav>
                                      </p:tavLst>
                                    </p:anim>
                                    <p:anim calcmode="lin" valueType="num">
                                      <p:cBhvr>
                                        <p:cTn id="8" dur="1000" fill="hold"/>
                                        <p:tgtEl>
                                          <p:spTgt spid="6148"/>
                                        </p:tgtEl>
                                        <p:attrNameLst>
                                          <p:attrName>ppt_h</p:attrName>
                                        </p:attrNameLst>
                                      </p:cBhvr>
                                      <p:tavLst>
                                        <p:tav tm="0">
                                          <p:val>
                                            <p:strVal val="#ppt_h"/>
                                          </p:val>
                                        </p:tav>
                                        <p:tav tm="100000">
                                          <p:val>
                                            <p:strVal val="#ppt_h"/>
                                          </p:val>
                                        </p:tav>
                                      </p:tavLst>
                                    </p:anim>
                                    <p:animEffect transition="in" filter="fade">
                                      <p:cBhvr>
                                        <p:cTn id="9" dur="1000"/>
                                        <p:tgtEl>
                                          <p:spTgt spid="614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nodeType="clickEffect">
                                  <p:stCondLst>
                                    <p:cond delay="0"/>
                                  </p:stCondLst>
                                  <p:childTnLst>
                                    <p:set>
                                      <p:cBhvr>
                                        <p:cTn id="13" dur="1" fill="hold">
                                          <p:stCondLst>
                                            <p:cond delay="0"/>
                                          </p:stCondLst>
                                        </p:cTn>
                                        <p:tgtEl>
                                          <p:spTgt spid="6150"/>
                                        </p:tgtEl>
                                        <p:attrNameLst>
                                          <p:attrName>style.visibility</p:attrName>
                                        </p:attrNameLst>
                                      </p:cBhvr>
                                      <p:to>
                                        <p:strVal val="visible"/>
                                      </p:to>
                                    </p:set>
                                    <p:anim calcmode="lin" valueType="num">
                                      <p:cBhvr>
                                        <p:cTn id="14" dur="500" decel="50000" fill="hold">
                                          <p:stCondLst>
                                            <p:cond delay="0"/>
                                          </p:stCondLst>
                                        </p:cTn>
                                        <p:tgtEl>
                                          <p:spTgt spid="6150"/>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150"/>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150"/>
                                        </p:tgtEl>
                                        <p:attrNameLst>
                                          <p:attrName>ppt_w</p:attrName>
                                        </p:attrNameLst>
                                      </p:cBhvr>
                                      <p:tavLst>
                                        <p:tav tm="0">
                                          <p:val>
                                            <p:strVal val="#ppt_w*.05"/>
                                          </p:val>
                                        </p:tav>
                                        <p:tav tm="100000">
                                          <p:val>
                                            <p:strVal val="#ppt_w"/>
                                          </p:val>
                                        </p:tav>
                                      </p:tavLst>
                                    </p:anim>
                                    <p:anim calcmode="lin" valueType="num">
                                      <p:cBhvr>
                                        <p:cTn id="17" dur="1000" fill="hold"/>
                                        <p:tgtEl>
                                          <p:spTgt spid="6150"/>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150"/>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150"/>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150"/>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1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173"/>
                                        </p:tgtEl>
                                        <p:attrNameLst>
                                          <p:attrName>style.visibility</p:attrName>
                                        </p:attrNameLst>
                                      </p:cBhvr>
                                      <p:to>
                                        <p:strVal val="visible"/>
                                      </p:to>
                                    </p:set>
                                    <p:animEffect transition="in" filter="barn(inHorizontal)">
                                      <p:cBhvr>
                                        <p:cTn id="26" dur="500"/>
                                        <p:tgtEl>
                                          <p:spTgt spid="7173"/>
                                        </p:tgtEl>
                                      </p:cBhvr>
                                    </p:animEffect>
                                  </p:childTnLst>
                                </p:cTn>
                              </p:par>
                              <p:par>
                                <p:cTn id="27" presetID="16" presetClass="entr" presetSubtype="26" fill="hold" nodeType="withEffect">
                                  <p:stCondLst>
                                    <p:cond delay="0"/>
                                  </p:stCondLst>
                                  <p:childTnLst>
                                    <p:set>
                                      <p:cBhvr>
                                        <p:cTn id="28" dur="1" fill="hold">
                                          <p:stCondLst>
                                            <p:cond delay="0"/>
                                          </p:stCondLst>
                                        </p:cTn>
                                        <p:tgtEl>
                                          <p:spTgt spid="7186"/>
                                        </p:tgtEl>
                                        <p:attrNameLst>
                                          <p:attrName>style.visibility</p:attrName>
                                        </p:attrNameLst>
                                      </p:cBhvr>
                                      <p:to>
                                        <p:strVal val="visible"/>
                                      </p:to>
                                    </p:set>
                                    <p:animEffect transition="in" filter="barn(inHorizontal)">
                                      <p:cBhvr>
                                        <p:cTn id="29" dur="500"/>
                                        <p:tgtEl>
                                          <p:spTgt spid="7186"/>
                                        </p:tgtEl>
                                      </p:cBhvr>
                                    </p:animEffect>
                                  </p:childTnLst>
                                </p:cTn>
                              </p:par>
                              <p:par>
                                <p:cTn id="30" presetID="16" presetClass="entr" presetSubtype="26" fill="hold" nodeType="withEffect">
                                  <p:stCondLst>
                                    <p:cond delay="0"/>
                                  </p:stCondLst>
                                  <p:childTnLst>
                                    <p:set>
                                      <p:cBhvr>
                                        <p:cTn id="31" dur="1" fill="hold">
                                          <p:stCondLst>
                                            <p:cond delay="0"/>
                                          </p:stCondLst>
                                        </p:cTn>
                                        <p:tgtEl>
                                          <p:spTgt spid="7187"/>
                                        </p:tgtEl>
                                        <p:attrNameLst>
                                          <p:attrName>style.visibility</p:attrName>
                                        </p:attrNameLst>
                                      </p:cBhvr>
                                      <p:to>
                                        <p:strVal val="visible"/>
                                      </p:to>
                                    </p:set>
                                    <p:animEffect transition="in" filter="barn(inHorizontal)">
                                      <p:cBhvr>
                                        <p:cTn id="32" dur="500"/>
                                        <p:tgtEl>
                                          <p:spTgt spid="7187"/>
                                        </p:tgtEl>
                                      </p:cBhvr>
                                    </p:animEffect>
                                  </p:childTnLst>
                                </p:cTn>
                              </p:par>
                              <p:par>
                                <p:cTn id="33" presetID="16" presetClass="entr" presetSubtype="26" fill="hold" nodeType="withEffect">
                                  <p:stCondLst>
                                    <p:cond delay="0"/>
                                  </p:stCondLst>
                                  <p:childTnLst>
                                    <p:set>
                                      <p:cBhvr>
                                        <p:cTn id="34" dur="1" fill="hold">
                                          <p:stCondLst>
                                            <p:cond delay="0"/>
                                          </p:stCondLst>
                                        </p:cTn>
                                        <p:tgtEl>
                                          <p:spTgt spid="7188"/>
                                        </p:tgtEl>
                                        <p:attrNameLst>
                                          <p:attrName>style.visibility</p:attrName>
                                        </p:attrNameLst>
                                      </p:cBhvr>
                                      <p:to>
                                        <p:strVal val="visible"/>
                                      </p:to>
                                    </p:set>
                                    <p:animEffect transition="in" filter="barn(inHorizontal)">
                                      <p:cBhvr>
                                        <p:cTn id="35" dur="500"/>
                                        <p:tgtEl>
                                          <p:spTgt spid="7188"/>
                                        </p:tgtEl>
                                      </p:cBhvr>
                                    </p:animEffect>
                                  </p:childTnLst>
                                </p:cTn>
                              </p:par>
                              <p:par>
                                <p:cTn id="36" presetID="16" presetClass="entr" presetSubtype="26" fill="hold" nodeType="withEffect">
                                  <p:stCondLst>
                                    <p:cond delay="0"/>
                                  </p:stCondLst>
                                  <p:childTnLst>
                                    <p:set>
                                      <p:cBhvr>
                                        <p:cTn id="37" dur="1" fill="hold">
                                          <p:stCondLst>
                                            <p:cond delay="0"/>
                                          </p:stCondLst>
                                        </p:cTn>
                                        <p:tgtEl>
                                          <p:spTgt spid="7189"/>
                                        </p:tgtEl>
                                        <p:attrNameLst>
                                          <p:attrName>style.visibility</p:attrName>
                                        </p:attrNameLst>
                                      </p:cBhvr>
                                      <p:to>
                                        <p:strVal val="visible"/>
                                      </p:to>
                                    </p:set>
                                    <p:animEffect transition="in" filter="barn(inHorizontal)">
                                      <p:cBhvr>
                                        <p:cTn id="38" dur="500"/>
                                        <p:tgtEl>
                                          <p:spTgt spid="7189"/>
                                        </p:tgtEl>
                                      </p:cBhvr>
                                    </p:animEffect>
                                  </p:childTnLst>
                                </p:cTn>
                              </p:par>
                              <p:par>
                                <p:cTn id="39" presetID="16" presetClass="entr" presetSubtype="26" fill="hold" nodeType="withEffect">
                                  <p:stCondLst>
                                    <p:cond delay="0"/>
                                  </p:stCondLst>
                                  <p:childTnLst>
                                    <p:set>
                                      <p:cBhvr>
                                        <p:cTn id="40" dur="1" fill="hold">
                                          <p:stCondLst>
                                            <p:cond delay="0"/>
                                          </p:stCondLst>
                                        </p:cTn>
                                        <p:tgtEl>
                                          <p:spTgt spid="7190"/>
                                        </p:tgtEl>
                                        <p:attrNameLst>
                                          <p:attrName>style.visibility</p:attrName>
                                        </p:attrNameLst>
                                      </p:cBhvr>
                                      <p:to>
                                        <p:strVal val="visible"/>
                                      </p:to>
                                    </p:set>
                                    <p:animEffect transition="in" filter="barn(inHorizontal)">
                                      <p:cBhvr>
                                        <p:cTn id="41" dur="500"/>
                                        <p:tgtEl>
                                          <p:spTgt spid="719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174"/>
                                        </p:tgtEl>
                                        <p:attrNameLst>
                                          <p:attrName>style.visibility</p:attrName>
                                        </p:attrNameLst>
                                      </p:cBhvr>
                                      <p:to>
                                        <p:strVal val="visible"/>
                                      </p:to>
                                    </p:set>
                                    <p:anim calcmode="lin" valueType="num">
                                      <p:cBhvr additive="base">
                                        <p:cTn id="46" dur="500" fill="hold"/>
                                        <p:tgtEl>
                                          <p:spTgt spid="7174"/>
                                        </p:tgtEl>
                                        <p:attrNameLst>
                                          <p:attrName>ppt_x</p:attrName>
                                        </p:attrNameLst>
                                      </p:cBhvr>
                                      <p:tavLst>
                                        <p:tav tm="0">
                                          <p:val>
                                            <p:strVal val="#ppt_x"/>
                                          </p:val>
                                        </p:tav>
                                        <p:tav tm="100000">
                                          <p:val>
                                            <p:strVal val="#ppt_x"/>
                                          </p:val>
                                        </p:tav>
                                      </p:tavLst>
                                    </p:anim>
                                    <p:anim calcmode="lin" valueType="num">
                                      <p:cBhvr additive="base">
                                        <p:cTn id="47" dur="500" fill="hold"/>
                                        <p:tgtEl>
                                          <p:spTgt spid="717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4" grpId="0" animBg="1"/>
      <p:bldP spid="614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A4AAC2-2A4F-426B-91F4-EEEE79361E47}"/>
              </a:ext>
            </a:extLst>
          </p:cNvPr>
          <p:cNvSpPr>
            <a:spLocks noGrp="1"/>
          </p:cNvSpPr>
          <p:nvPr>
            <p:ph type="title"/>
          </p:nvPr>
        </p:nvSpPr>
        <p:spPr>
          <a:xfrm>
            <a:off x="677334" y="357809"/>
            <a:ext cx="10918318" cy="1572591"/>
          </a:xfrm>
        </p:spPr>
        <p:txBody>
          <a:bodyPr>
            <a:normAutofit/>
          </a:bodyPr>
          <a:lstStyle/>
          <a:p>
            <a:r>
              <a:rPr lang="el-GR" b="1" dirty="0">
                <a:solidFill>
                  <a:schemeClr val="tx1"/>
                </a:solidFill>
                <a:latin typeface="Segoe Script" panose="030B0504020000000003" pitchFamily="66" charset="0"/>
              </a:rPr>
              <a:t>Ο </a:t>
            </a:r>
            <a:r>
              <a:rPr lang="el-GR" b="1" dirty="0" err="1">
                <a:solidFill>
                  <a:schemeClr val="tx1"/>
                </a:solidFill>
                <a:latin typeface="Segoe Script" panose="030B0504020000000003" pitchFamily="66" charset="0"/>
              </a:rPr>
              <a:t>Σαμπέρ</a:t>
            </a:r>
            <a:r>
              <a:rPr lang="el-GR" b="1" dirty="0">
                <a:solidFill>
                  <a:schemeClr val="tx1"/>
                </a:solidFill>
                <a:latin typeface="Segoe Script" panose="030B0504020000000003" pitchFamily="66" charset="0"/>
              </a:rPr>
              <a:t> είχε 6 καραβάκια κι έδωσε το 1 στον Ορφέα. Πόσα του έμειναν;</a:t>
            </a:r>
          </a:p>
        </p:txBody>
      </p:sp>
      <p:pic>
        <p:nvPicPr>
          <p:cNvPr id="4" name="Picture 6">
            <a:extLst>
              <a:ext uri="{FF2B5EF4-FFF2-40B4-BE49-F238E27FC236}">
                <a16:creationId xmlns:a16="http://schemas.microsoft.com/office/drawing/2014/main" id="{202BF015-0EC9-440E-9733-AB51E3CC3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784291" y="2946288"/>
            <a:ext cx="17303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Picture 9">
            <a:extLst>
              <a:ext uri="{FF2B5EF4-FFF2-40B4-BE49-F238E27FC236}">
                <a16:creationId xmlns:a16="http://schemas.microsoft.com/office/drawing/2014/main" id="{F59D8153-BC3F-4B83-8C85-80FFFF680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4" y="2818814"/>
            <a:ext cx="1677037" cy="245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18" descr="C:\ProgramData\Hitachi Software Engineering\StarBoard\image\Clipart\[StarBoard]\Clibs5000\clipart 5000\SHIPS\SHIP.GIF">
            <a:extLst>
              <a:ext uri="{FF2B5EF4-FFF2-40B4-BE49-F238E27FC236}">
                <a16:creationId xmlns:a16="http://schemas.microsoft.com/office/drawing/2014/main" id="{754C513C-4B07-4407-8EE1-FB971964F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4" y="1844675"/>
            <a:ext cx="11525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C:\ProgramData\Hitachi Software Engineering\StarBoard\image\Clipart\[StarBoard]\Clibs5000\clipart 5000\SHIPS\SAILBOAT.GIF">
            <a:extLst>
              <a:ext uri="{FF2B5EF4-FFF2-40B4-BE49-F238E27FC236}">
                <a16:creationId xmlns:a16="http://schemas.microsoft.com/office/drawing/2014/main" id="{BDC0B517-A77F-488F-BAD3-EE2C7EE82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38" y="1773239"/>
            <a:ext cx="7477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C:\ProgramData\Hitachi Software Engineering\StarBoard\image\Clipart\[StarBoard]\Clibs5000\clipart 5000\SHIPS\SAILBORD.GIF">
            <a:extLst>
              <a:ext uri="{FF2B5EF4-FFF2-40B4-BE49-F238E27FC236}">
                <a16:creationId xmlns:a16="http://schemas.microsoft.com/office/drawing/2014/main" id="{7BAC46AD-D759-4E4A-A4FA-1707A9E86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50" y="2492375"/>
            <a:ext cx="558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ProgramData\Hitachi Software Engineering\StarBoard\image\Clipart\[StarBoard]\Clibs5000\clipart 5000\SHIPS\JUNK.GIF">
            <a:extLst>
              <a:ext uri="{FF2B5EF4-FFF2-40B4-BE49-F238E27FC236}">
                <a16:creationId xmlns:a16="http://schemas.microsoft.com/office/drawing/2014/main" id="{525761A7-41A2-41C8-9558-EF47CCB7C8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0" y="2708276"/>
            <a:ext cx="914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C:\ProgramData\Hitachi Software Engineering\StarBoard\image\Clipart\[StarBoard]\Clibs5000\clipart 5000\SHIPS\FRIGATE.GIF">
            <a:extLst>
              <a:ext uri="{FF2B5EF4-FFF2-40B4-BE49-F238E27FC236}">
                <a16:creationId xmlns:a16="http://schemas.microsoft.com/office/drawing/2014/main" id="{E74A7684-3811-4E7A-BE56-7E9153FE7C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6" y="3141664"/>
            <a:ext cx="15081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descr="C:\ProgramData\Hitachi Software Engineering\StarBoard\image\Clipart\[StarBoard]\Clibs5000\clipart 5000\SHIPS\SAILBOAT.GIF">
            <a:extLst>
              <a:ext uri="{FF2B5EF4-FFF2-40B4-BE49-F238E27FC236}">
                <a16:creationId xmlns:a16="http://schemas.microsoft.com/office/drawing/2014/main" id="{D792EEF0-095D-4865-A6BA-36E177927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1" y="2349500"/>
            <a:ext cx="7477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
            <a:extLst>
              <a:ext uri="{FF2B5EF4-FFF2-40B4-BE49-F238E27FC236}">
                <a16:creationId xmlns:a16="http://schemas.microsoft.com/office/drawing/2014/main" id="{4EC54684-28B8-41E2-B855-A82655258FE6}"/>
              </a:ext>
            </a:extLst>
          </p:cNvPr>
          <p:cNvSpPr>
            <a:spLocks noChangeArrowheads="1"/>
          </p:cNvSpPr>
          <p:nvPr/>
        </p:nvSpPr>
        <p:spPr bwMode="auto">
          <a:xfrm>
            <a:off x="5449621" y="1654063"/>
            <a:ext cx="2665412" cy="2663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4" name="Oval 5">
            <a:extLst>
              <a:ext uri="{FF2B5EF4-FFF2-40B4-BE49-F238E27FC236}">
                <a16:creationId xmlns:a16="http://schemas.microsoft.com/office/drawing/2014/main" id="{249BE4F0-9590-4105-8B29-574196BA0C00}"/>
              </a:ext>
            </a:extLst>
          </p:cNvPr>
          <p:cNvSpPr>
            <a:spLocks noChangeArrowheads="1"/>
          </p:cNvSpPr>
          <p:nvPr/>
        </p:nvSpPr>
        <p:spPr bwMode="auto">
          <a:xfrm>
            <a:off x="2503488" y="1781176"/>
            <a:ext cx="2665412" cy="2663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cxnSp>
        <p:nvCxnSpPr>
          <p:cNvPr id="16" name="Ευθύγραμμο βέλος σύνδεσης 15">
            <a:extLst>
              <a:ext uri="{FF2B5EF4-FFF2-40B4-BE49-F238E27FC236}">
                <a16:creationId xmlns:a16="http://schemas.microsoft.com/office/drawing/2014/main" id="{6CDDEDF1-F2FC-4330-8B82-934D19F33483}"/>
              </a:ext>
            </a:extLst>
          </p:cNvPr>
          <p:cNvCxnSpPr/>
          <p:nvPr/>
        </p:nvCxnSpPr>
        <p:spPr>
          <a:xfrm flipV="1">
            <a:off x="4391819" y="3113088"/>
            <a:ext cx="1920082" cy="285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A7D488-FB52-4D66-905B-D081AF55E8E5}"/>
              </a:ext>
            </a:extLst>
          </p:cNvPr>
          <p:cNvSpPr txBox="1"/>
          <p:nvPr/>
        </p:nvSpPr>
        <p:spPr>
          <a:xfrm>
            <a:off x="3600450" y="4519693"/>
            <a:ext cx="4267200" cy="1107996"/>
          </a:xfrm>
          <a:prstGeom prst="rect">
            <a:avLst/>
          </a:prstGeom>
          <a:noFill/>
        </p:spPr>
        <p:txBody>
          <a:bodyPr wrap="square" rtlCol="0">
            <a:spAutoFit/>
          </a:bodyPr>
          <a:lstStyle/>
          <a:p>
            <a:pPr algn="ctr"/>
            <a:r>
              <a:rPr lang="el-GR" sz="6600" i="1" dirty="0">
                <a:solidFill>
                  <a:srgbClr val="0070C0"/>
                </a:solidFill>
              </a:rPr>
              <a:t>6-1=5</a:t>
            </a:r>
          </a:p>
        </p:txBody>
      </p:sp>
    </p:spTree>
    <p:extLst>
      <p:ext uri="{BB962C8B-B14F-4D97-AF65-F5344CB8AC3E}">
        <p14:creationId xmlns:p14="http://schemas.microsoft.com/office/powerpoint/2010/main" val="14041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par>
                                <p:cTn id="27" presetID="16" presetClass="entr" presetSubtype="2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Horizontal)">
                                      <p:cBhvr>
                                        <p:cTn id="29" dur="500"/>
                                        <p:tgtEl>
                                          <p:spTgt spid="6"/>
                                        </p:tgtEl>
                                      </p:cBhvr>
                                    </p:animEffect>
                                  </p:childTnLst>
                                </p:cTn>
                              </p:par>
                              <p:par>
                                <p:cTn id="30" presetID="16" presetClass="entr" presetSubtype="2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Horizontal)">
                                      <p:cBhvr>
                                        <p:cTn id="32" dur="500"/>
                                        <p:tgtEl>
                                          <p:spTgt spid="7"/>
                                        </p:tgtEl>
                                      </p:cBhvr>
                                    </p:animEffect>
                                  </p:childTnLst>
                                </p:cTn>
                              </p:par>
                              <p:par>
                                <p:cTn id="33" presetID="16" presetClass="entr" presetSubtype="2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Horizontal)">
                                      <p:cBhvr>
                                        <p:cTn id="35" dur="500"/>
                                        <p:tgtEl>
                                          <p:spTgt spid="8"/>
                                        </p:tgtEl>
                                      </p:cBhvr>
                                    </p:animEffect>
                                  </p:childTnLst>
                                </p:cTn>
                              </p:par>
                              <p:par>
                                <p:cTn id="36" presetID="16" presetClass="entr" presetSubtype="2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Horizontal)">
                                      <p:cBhvr>
                                        <p:cTn id="38" dur="500"/>
                                        <p:tgtEl>
                                          <p:spTgt spid="9"/>
                                        </p:tgtEl>
                                      </p:cBhvr>
                                    </p:animEffect>
                                  </p:childTnLst>
                                </p:cTn>
                              </p:par>
                              <p:par>
                                <p:cTn id="39" presetID="16" presetClass="entr" presetSubtype="2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Horizontal)">
                                      <p:cBhvr>
                                        <p:cTn id="41" dur="500"/>
                                        <p:tgtEl>
                                          <p:spTgt spid="11"/>
                                        </p:tgtEl>
                                      </p:cBhvr>
                                    </p:animEffect>
                                  </p:childTnLst>
                                </p:cTn>
                              </p:par>
                              <p:par>
                                <p:cTn id="42" presetID="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Horizont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Horizont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A4AAC2-2A4F-426B-91F4-EEEE79361E47}"/>
              </a:ext>
            </a:extLst>
          </p:cNvPr>
          <p:cNvSpPr>
            <a:spLocks noGrp="1"/>
          </p:cNvSpPr>
          <p:nvPr>
            <p:ph type="title"/>
          </p:nvPr>
        </p:nvSpPr>
        <p:spPr>
          <a:xfrm>
            <a:off x="677334" y="357809"/>
            <a:ext cx="10918318" cy="1572591"/>
          </a:xfrm>
        </p:spPr>
        <p:txBody>
          <a:bodyPr>
            <a:normAutofit/>
          </a:bodyPr>
          <a:lstStyle/>
          <a:p>
            <a:r>
              <a:rPr lang="el-GR" b="1" dirty="0">
                <a:solidFill>
                  <a:schemeClr val="tx1"/>
                </a:solidFill>
                <a:latin typeface="Segoe Script" panose="030B0504020000000003" pitchFamily="66" charset="0"/>
              </a:rPr>
              <a:t>Ο </a:t>
            </a:r>
            <a:r>
              <a:rPr lang="el-GR" b="1" dirty="0" err="1">
                <a:solidFill>
                  <a:schemeClr val="tx1"/>
                </a:solidFill>
                <a:latin typeface="Segoe Script" panose="030B0504020000000003" pitchFamily="66" charset="0"/>
              </a:rPr>
              <a:t>Σαμπέρ</a:t>
            </a:r>
            <a:r>
              <a:rPr lang="el-GR" b="1" dirty="0">
                <a:solidFill>
                  <a:schemeClr val="tx1"/>
                </a:solidFill>
                <a:latin typeface="Segoe Script" panose="030B0504020000000003" pitchFamily="66" charset="0"/>
              </a:rPr>
              <a:t> είχε 6 καραβάκια κι έδωσε 5 στον Ορφέα. Πόσα του έμειναν;</a:t>
            </a:r>
          </a:p>
        </p:txBody>
      </p:sp>
      <p:pic>
        <p:nvPicPr>
          <p:cNvPr id="4" name="Picture 6">
            <a:extLst>
              <a:ext uri="{FF2B5EF4-FFF2-40B4-BE49-F238E27FC236}">
                <a16:creationId xmlns:a16="http://schemas.microsoft.com/office/drawing/2014/main" id="{202BF015-0EC9-440E-9733-AB51E3CC3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784291" y="2946288"/>
            <a:ext cx="17303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Picture 9">
            <a:extLst>
              <a:ext uri="{FF2B5EF4-FFF2-40B4-BE49-F238E27FC236}">
                <a16:creationId xmlns:a16="http://schemas.microsoft.com/office/drawing/2014/main" id="{F59D8153-BC3F-4B83-8C85-80FFFF680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4" y="2818814"/>
            <a:ext cx="1677037" cy="245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18" descr="C:\ProgramData\Hitachi Software Engineering\StarBoard\image\Clipart\[StarBoard]\Clibs5000\clipart 5000\SHIPS\SHIP.GIF">
            <a:extLst>
              <a:ext uri="{FF2B5EF4-FFF2-40B4-BE49-F238E27FC236}">
                <a16:creationId xmlns:a16="http://schemas.microsoft.com/office/drawing/2014/main" id="{754C513C-4B07-4407-8EE1-FB971964F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8634" y="3068638"/>
            <a:ext cx="11525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C:\ProgramData\Hitachi Software Engineering\StarBoard\image\Clipart\[StarBoard]\Clibs5000\clipart 5000\SHIPS\SAILBOAT.GIF">
            <a:extLst>
              <a:ext uri="{FF2B5EF4-FFF2-40B4-BE49-F238E27FC236}">
                <a16:creationId xmlns:a16="http://schemas.microsoft.com/office/drawing/2014/main" id="{BDC0B517-A77F-488F-BAD3-EE2C7EE82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479" y="1815306"/>
            <a:ext cx="7477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C:\ProgramData\Hitachi Software Engineering\StarBoard\image\Clipart\[StarBoard]\Clibs5000\clipart 5000\SHIPS\SAILBORD.GIF">
            <a:extLst>
              <a:ext uri="{FF2B5EF4-FFF2-40B4-BE49-F238E27FC236}">
                <a16:creationId xmlns:a16="http://schemas.microsoft.com/office/drawing/2014/main" id="{7BAC46AD-D759-4E4A-A4FA-1707A9E86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7822" y="2998167"/>
            <a:ext cx="558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ProgramData\Hitachi Software Engineering\StarBoard\image\Clipart\[StarBoard]\Clibs5000\clipart 5000\SHIPS\JUNK.GIF">
            <a:extLst>
              <a:ext uri="{FF2B5EF4-FFF2-40B4-BE49-F238E27FC236}">
                <a16:creationId xmlns:a16="http://schemas.microsoft.com/office/drawing/2014/main" id="{525761A7-41A2-41C8-9558-EF47CCB7C8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1719" y="1795628"/>
            <a:ext cx="914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descr="C:\ProgramData\Hitachi Software Engineering\StarBoard\image\Clipart\[StarBoard]\Clibs5000\clipart 5000\SHIPS\FRIGATE.GIF">
            <a:extLst>
              <a:ext uri="{FF2B5EF4-FFF2-40B4-BE49-F238E27FC236}">
                <a16:creationId xmlns:a16="http://schemas.microsoft.com/office/drawing/2014/main" id="{E74A7684-3811-4E7A-BE56-7E9153FE7C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1506" y="3236363"/>
            <a:ext cx="15081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descr="C:\ProgramData\Hitachi Software Engineering\StarBoard\image\Clipart\[StarBoard]\Clibs5000\clipart 5000\SHIPS\SAILBOAT.GIF">
            <a:extLst>
              <a:ext uri="{FF2B5EF4-FFF2-40B4-BE49-F238E27FC236}">
                <a16:creationId xmlns:a16="http://schemas.microsoft.com/office/drawing/2014/main" id="{D792EEF0-095D-4865-A6BA-36E177927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1" y="2349500"/>
            <a:ext cx="7477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
            <a:extLst>
              <a:ext uri="{FF2B5EF4-FFF2-40B4-BE49-F238E27FC236}">
                <a16:creationId xmlns:a16="http://schemas.microsoft.com/office/drawing/2014/main" id="{4EC54684-28B8-41E2-B855-A82655258FE6}"/>
              </a:ext>
            </a:extLst>
          </p:cNvPr>
          <p:cNvSpPr>
            <a:spLocks noChangeArrowheads="1"/>
          </p:cNvSpPr>
          <p:nvPr/>
        </p:nvSpPr>
        <p:spPr bwMode="auto">
          <a:xfrm>
            <a:off x="5449621" y="1654063"/>
            <a:ext cx="2665412" cy="2663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4" name="Oval 5">
            <a:extLst>
              <a:ext uri="{FF2B5EF4-FFF2-40B4-BE49-F238E27FC236}">
                <a16:creationId xmlns:a16="http://schemas.microsoft.com/office/drawing/2014/main" id="{249BE4F0-9590-4105-8B29-574196BA0C00}"/>
              </a:ext>
            </a:extLst>
          </p:cNvPr>
          <p:cNvSpPr>
            <a:spLocks noChangeArrowheads="1"/>
          </p:cNvSpPr>
          <p:nvPr/>
        </p:nvSpPr>
        <p:spPr bwMode="auto">
          <a:xfrm>
            <a:off x="2503488" y="1781176"/>
            <a:ext cx="2665412" cy="2663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cxnSp>
        <p:nvCxnSpPr>
          <p:cNvPr id="16" name="Ευθύγραμμο βέλος σύνδεσης 15">
            <a:extLst>
              <a:ext uri="{FF2B5EF4-FFF2-40B4-BE49-F238E27FC236}">
                <a16:creationId xmlns:a16="http://schemas.microsoft.com/office/drawing/2014/main" id="{6CDDEDF1-F2FC-4330-8B82-934D19F33483}"/>
              </a:ext>
            </a:extLst>
          </p:cNvPr>
          <p:cNvCxnSpPr/>
          <p:nvPr/>
        </p:nvCxnSpPr>
        <p:spPr>
          <a:xfrm flipV="1">
            <a:off x="4391819" y="3113088"/>
            <a:ext cx="1920082" cy="2857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A7D488-FB52-4D66-905B-D081AF55E8E5}"/>
              </a:ext>
            </a:extLst>
          </p:cNvPr>
          <p:cNvSpPr txBox="1"/>
          <p:nvPr/>
        </p:nvSpPr>
        <p:spPr>
          <a:xfrm>
            <a:off x="3600450" y="4519693"/>
            <a:ext cx="4267200" cy="1107996"/>
          </a:xfrm>
          <a:prstGeom prst="rect">
            <a:avLst/>
          </a:prstGeom>
          <a:noFill/>
        </p:spPr>
        <p:txBody>
          <a:bodyPr wrap="square" rtlCol="0">
            <a:spAutoFit/>
          </a:bodyPr>
          <a:lstStyle/>
          <a:p>
            <a:pPr algn="ctr"/>
            <a:r>
              <a:rPr lang="el-GR" sz="6600" i="1" dirty="0">
                <a:solidFill>
                  <a:srgbClr val="0070C0"/>
                </a:solidFill>
              </a:rPr>
              <a:t>6-5=1</a:t>
            </a:r>
          </a:p>
        </p:txBody>
      </p:sp>
    </p:spTree>
    <p:extLst>
      <p:ext uri="{BB962C8B-B14F-4D97-AF65-F5344CB8AC3E}">
        <p14:creationId xmlns:p14="http://schemas.microsoft.com/office/powerpoint/2010/main" val="127655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par>
                                <p:cTn id="27" presetID="16" presetClass="entr" presetSubtype="2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Horizontal)">
                                      <p:cBhvr>
                                        <p:cTn id="29" dur="500"/>
                                        <p:tgtEl>
                                          <p:spTgt spid="6"/>
                                        </p:tgtEl>
                                      </p:cBhvr>
                                    </p:animEffect>
                                  </p:childTnLst>
                                </p:cTn>
                              </p:par>
                              <p:par>
                                <p:cTn id="30" presetID="16" presetClass="entr" presetSubtype="2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Horizontal)">
                                      <p:cBhvr>
                                        <p:cTn id="32" dur="500"/>
                                        <p:tgtEl>
                                          <p:spTgt spid="7"/>
                                        </p:tgtEl>
                                      </p:cBhvr>
                                    </p:animEffect>
                                  </p:childTnLst>
                                </p:cTn>
                              </p:par>
                              <p:par>
                                <p:cTn id="33" presetID="16" presetClass="entr" presetSubtype="2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Horizontal)">
                                      <p:cBhvr>
                                        <p:cTn id="35" dur="500"/>
                                        <p:tgtEl>
                                          <p:spTgt spid="8"/>
                                        </p:tgtEl>
                                      </p:cBhvr>
                                    </p:animEffect>
                                  </p:childTnLst>
                                </p:cTn>
                              </p:par>
                              <p:par>
                                <p:cTn id="36" presetID="16" presetClass="entr" presetSubtype="2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Horizontal)">
                                      <p:cBhvr>
                                        <p:cTn id="38" dur="500"/>
                                        <p:tgtEl>
                                          <p:spTgt spid="9"/>
                                        </p:tgtEl>
                                      </p:cBhvr>
                                    </p:animEffect>
                                  </p:childTnLst>
                                </p:cTn>
                              </p:par>
                              <p:par>
                                <p:cTn id="39" presetID="16" presetClass="entr" presetSubtype="2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Horizontal)">
                                      <p:cBhvr>
                                        <p:cTn id="41" dur="500"/>
                                        <p:tgtEl>
                                          <p:spTgt spid="11"/>
                                        </p:tgtEl>
                                      </p:cBhvr>
                                    </p:animEffect>
                                  </p:childTnLst>
                                </p:cTn>
                              </p:par>
                              <p:par>
                                <p:cTn id="42" presetID="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Horizont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Horizont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E6FE0B-4EF3-4D2A-9B75-B52C0930ADE6}"/>
              </a:ext>
            </a:extLst>
          </p:cNvPr>
          <p:cNvSpPr>
            <a:spLocks noGrp="1"/>
          </p:cNvSpPr>
          <p:nvPr>
            <p:ph type="title"/>
          </p:nvPr>
        </p:nvSpPr>
        <p:spPr>
          <a:xfrm>
            <a:off x="677334" y="384313"/>
            <a:ext cx="8596668" cy="1320800"/>
          </a:xfrm>
        </p:spPr>
        <p:txBody>
          <a:bodyPr>
            <a:normAutofit fontScale="90000"/>
          </a:bodyPr>
          <a:lstStyle/>
          <a:p>
            <a:pPr algn="ctr"/>
            <a:r>
              <a:rPr lang="el-GR" b="1" dirty="0">
                <a:solidFill>
                  <a:schemeClr val="tx1"/>
                </a:solidFill>
                <a:latin typeface="Segoe Script" panose="030B0504020000000003" pitchFamily="66" charset="0"/>
              </a:rPr>
              <a:t>Ας δούμε ξανά όλες τις μαθηματικές μας προτάσεις… Στην αφαίρεση, βγάζουμε, κατεβαίνουμε σκαλάκια. Πάντα θα θυμόμαστε ότι για να κατεβούμε πατάμε τον μεγάλο…</a:t>
            </a:r>
          </a:p>
        </p:txBody>
      </p:sp>
      <p:sp>
        <p:nvSpPr>
          <p:cNvPr id="4" name="TextBox 3">
            <a:extLst>
              <a:ext uri="{FF2B5EF4-FFF2-40B4-BE49-F238E27FC236}">
                <a16:creationId xmlns:a16="http://schemas.microsoft.com/office/drawing/2014/main" id="{EA9F89FB-666C-48B0-913F-4803FBBE5BC0}"/>
              </a:ext>
            </a:extLst>
          </p:cNvPr>
          <p:cNvSpPr txBox="1"/>
          <p:nvPr/>
        </p:nvSpPr>
        <p:spPr>
          <a:xfrm>
            <a:off x="3600450" y="4519693"/>
            <a:ext cx="4267200" cy="1107996"/>
          </a:xfrm>
          <a:prstGeom prst="rect">
            <a:avLst/>
          </a:prstGeom>
          <a:noFill/>
        </p:spPr>
        <p:txBody>
          <a:bodyPr wrap="square" rtlCol="0">
            <a:spAutoFit/>
          </a:bodyPr>
          <a:lstStyle/>
          <a:p>
            <a:pPr algn="ctr"/>
            <a:r>
              <a:rPr lang="el-GR" sz="6600" i="1" dirty="0">
                <a:solidFill>
                  <a:srgbClr val="0070C0"/>
                </a:solidFill>
              </a:rPr>
              <a:t>6-5=1</a:t>
            </a:r>
          </a:p>
        </p:txBody>
      </p:sp>
      <p:sp>
        <p:nvSpPr>
          <p:cNvPr id="5" name="TextBox 4">
            <a:extLst>
              <a:ext uri="{FF2B5EF4-FFF2-40B4-BE49-F238E27FC236}">
                <a16:creationId xmlns:a16="http://schemas.microsoft.com/office/drawing/2014/main" id="{5153F131-5C6C-433B-85D9-D3D2F71708F1}"/>
              </a:ext>
            </a:extLst>
          </p:cNvPr>
          <p:cNvSpPr txBox="1"/>
          <p:nvPr/>
        </p:nvSpPr>
        <p:spPr>
          <a:xfrm>
            <a:off x="3487806" y="3429000"/>
            <a:ext cx="4267200" cy="1107996"/>
          </a:xfrm>
          <a:prstGeom prst="rect">
            <a:avLst/>
          </a:prstGeom>
          <a:noFill/>
        </p:spPr>
        <p:txBody>
          <a:bodyPr wrap="square" rtlCol="0">
            <a:spAutoFit/>
          </a:bodyPr>
          <a:lstStyle/>
          <a:p>
            <a:pPr algn="ctr"/>
            <a:r>
              <a:rPr lang="el-GR" sz="6600" i="1" dirty="0">
                <a:solidFill>
                  <a:srgbClr val="0070C0"/>
                </a:solidFill>
              </a:rPr>
              <a:t>6-1=5</a:t>
            </a:r>
          </a:p>
        </p:txBody>
      </p:sp>
    </p:spTree>
    <p:extLst>
      <p:ext uri="{BB962C8B-B14F-4D97-AF65-F5344CB8AC3E}">
        <p14:creationId xmlns:p14="http://schemas.microsoft.com/office/powerpoint/2010/main" val="3257320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349AE0-1233-4042-B903-70CC15A326E3}"/>
              </a:ext>
            </a:extLst>
          </p:cNvPr>
          <p:cNvSpPr>
            <a:spLocks noGrp="1"/>
          </p:cNvSpPr>
          <p:nvPr>
            <p:ph type="title"/>
          </p:nvPr>
        </p:nvSpPr>
        <p:spPr/>
        <p:txBody>
          <a:bodyPr>
            <a:normAutofit fontScale="90000"/>
          </a:bodyPr>
          <a:lstStyle/>
          <a:p>
            <a:pPr algn="ctr"/>
            <a:r>
              <a:rPr lang="el-GR" b="1" dirty="0">
                <a:solidFill>
                  <a:schemeClr val="tx1"/>
                </a:solidFill>
                <a:latin typeface="Segoe Script" panose="030B0504020000000003" pitchFamily="66" charset="0"/>
              </a:rPr>
              <a:t>Βλέπουμε λοιπόν ξανά τις μαθηματικές προτάσεις που φτιάξαμε…</a:t>
            </a:r>
          </a:p>
        </p:txBody>
      </p:sp>
      <p:sp>
        <p:nvSpPr>
          <p:cNvPr id="3" name="Θέση περιεχομένου 2">
            <a:extLst>
              <a:ext uri="{FF2B5EF4-FFF2-40B4-BE49-F238E27FC236}">
                <a16:creationId xmlns:a16="http://schemas.microsoft.com/office/drawing/2014/main" id="{A99F8897-CC3A-4C1E-BEE3-A774DC28FC14}"/>
              </a:ext>
            </a:extLst>
          </p:cNvPr>
          <p:cNvSpPr>
            <a:spLocks noGrp="1"/>
          </p:cNvSpPr>
          <p:nvPr>
            <p:ph idx="1"/>
          </p:nvPr>
        </p:nvSpPr>
        <p:spPr>
          <a:xfrm>
            <a:off x="1392952" y="2187094"/>
            <a:ext cx="4106701" cy="3880773"/>
          </a:xfrm>
        </p:spPr>
        <p:txBody>
          <a:bodyPr>
            <a:noAutofit/>
          </a:bodyPr>
          <a:lstStyle/>
          <a:p>
            <a:r>
              <a:rPr lang="el-GR" sz="6000" b="1" dirty="0"/>
              <a:t>5+1=</a:t>
            </a:r>
            <a:r>
              <a:rPr lang="el-GR" sz="6000" b="1" u="sng" dirty="0"/>
              <a:t>6</a:t>
            </a:r>
          </a:p>
          <a:p>
            <a:r>
              <a:rPr lang="el-GR" sz="6000" b="1" dirty="0"/>
              <a:t>1+5=</a:t>
            </a:r>
            <a:r>
              <a:rPr lang="el-GR" sz="6000" b="1" u="sng" dirty="0"/>
              <a:t>6</a:t>
            </a:r>
          </a:p>
          <a:p>
            <a:r>
              <a:rPr lang="el-GR" sz="6000" b="1" i="1" u="sng" dirty="0"/>
              <a:t>6</a:t>
            </a:r>
            <a:r>
              <a:rPr lang="el-GR" sz="6000" b="1" dirty="0"/>
              <a:t>-1=5</a:t>
            </a:r>
          </a:p>
          <a:p>
            <a:r>
              <a:rPr lang="el-GR" sz="6000" b="1" u="sng" dirty="0"/>
              <a:t>6</a:t>
            </a:r>
            <a:r>
              <a:rPr lang="el-GR" sz="6000" b="1" dirty="0"/>
              <a:t>-5=1</a:t>
            </a:r>
          </a:p>
        </p:txBody>
      </p:sp>
      <p:sp>
        <p:nvSpPr>
          <p:cNvPr id="4" name="TextBox 3">
            <a:extLst>
              <a:ext uri="{FF2B5EF4-FFF2-40B4-BE49-F238E27FC236}">
                <a16:creationId xmlns:a16="http://schemas.microsoft.com/office/drawing/2014/main" id="{62CE6ADB-D093-4396-96BD-3973633FDE85}"/>
              </a:ext>
            </a:extLst>
          </p:cNvPr>
          <p:cNvSpPr txBox="1"/>
          <p:nvPr/>
        </p:nvSpPr>
        <p:spPr>
          <a:xfrm>
            <a:off x="5406886" y="2187094"/>
            <a:ext cx="5724939" cy="4832092"/>
          </a:xfrm>
          <a:prstGeom prst="rect">
            <a:avLst/>
          </a:prstGeom>
          <a:noFill/>
        </p:spPr>
        <p:txBody>
          <a:bodyPr wrap="square" rtlCol="0">
            <a:spAutoFit/>
          </a:bodyPr>
          <a:lstStyle/>
          <a:p>
            <a:r>
              <a:rPr lang="el-GR" sz="2800" b="1" dirty="0">
                <a:latin typeface="Segoe Script" panose="030B0504020000000003" pitchFamily="66" charset="0"/>
              </a:rPr>
              <a:t>Οι αριθμοί 1,5,6 έφτιαξαν μια οικογένεια πράξεων. Δυο αφαιρέσεις και δυο προσθέσεις. Για να μπορώ να φτιάχνω οικογένειες πράξεων όταν μου δίνονται 3 αριθμοί, βρίσκω πάντα τον μεγάλο αριθμό και… τον πατώ για να κατεβώ! Επίσης, όταν τον μεγάλο βρω, οι δυο μικροί κάνουν τον μεγάλο!</a:t>
            </a:r>
          </a:p>
        </p:txBody>
      </p:sp>
    </p:spTree>
    <p:extLst>
      <p:ext uri="{BB962C8B-B14F-4D97-AF65-F5344CB8AC3E}">
        <p14:creationId xmlns:p14="http://schemas.microsoft.com/office/powerpoint/2010/main" val="1283251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68D7AF-49E2-499A-BDFC-C48F3C1D1C09}"/>
              </a:ext>
            </a:extLst>
          </p:cNvPr>
          <p:cNvSpPr>
            <a:spLocks noGrp="1"/>
          </p:cNvSpPr>
          <p:nvPr>
            <p:ph type="title"/>
          </p:nvPr>
        </p:nvSpPr>
        <p:spPr>
          <a:xfrm>
            <a:off x="5497322" y="329184"/>
            <a:ext cx="4688333" cy="1783080"/>
          </a:xfrm>
        </p:spPr>
        <p:txBody>
          <a:bodyPr anchor="b">
            <a:normAutofit/>
          </a:bodyPr>
          <a:lstStyle/>
          <a:p>
            <a:pPr>
              <a:lnSpc>
                <a:spcPct val="90000"/>
              </a:lnSpc>
            </a:pPr>
            <a:r>
              <a:rPr lang="el-GR" sz="4000" b="1" dirty="0">
                <a:latin typeface="Segoe Script" panose="030B0504020000000003" pitchFamily="66" charset="0"/>
              </a:rPr>
              <a:t>Ας θυμηθούμε λίγο το σπιτάκι του 7!</a:t>
            </a:r>
          </a:p>
        </p:txBody>
      </p:sp>
      <p:pic>
        <p:nvPicPr>
          <p:cNvPr id="14338" name="Picture 2" descr="Maths Clipart Images Clipart Kids Math Clip Art Kids - Clip Art Student  Learning - Free Transparent PNG Clipart Images Download">
            <a:extLst>
              <a:ext uri="{FF2B5EF4-FFF2-40B4-BE49-F238E27FC236}">
                <a16:creationId xmlns:a16="http://schemas.microsoft.com/office/drawing/2014/main" id="{49FCBA30-5ABF-4ACE-8CC6-413A914821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54" r="24065" b="-1"/>
          <a:stretch/>
        </p:blipFill>
        <p:spPr bwMode="auto">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5294D73A-0D01-4E5E-9CA6-7AF4F1C11906}"/>
              </a:ext>
            </a:extLst>
          </p:cNvPr>
          <p:cNvSpPr>
            <a:spLocks noGrp="1"/>
          </p:cNvSpPr>
          <p:nvPr>
            <p:ph idx="1"/>
          </p:nvPr>
        </p:nvSpPr>
        <p:spPr>
          <a:xfrm>
            <a:off x="5497322" y="2706624"/>
            <a:ext cx="5856478" cy="3483864"/>
          </a:xfrm>
        </p:spPr>
        <p:txBody>
          <a:bodyPr>
            <a:noAutofit/>
          </a:bodyPr>
          <a:lstStyle/>
          <a:p>
            <a:pPr marL="0" indent="0" algn="ctr">
              <a:buNone/>
            </a:pPr>
            <a:r>
              <a:rPr lang="el-GR" sz="3200" b="1" dirty="0">
                <a:latin typeface="Segoe Script" panose="030B0504020000000003" pitchFamily="66" charset="0"/>
              </a:rPr>
              <a:t>Πάρε μια κόλλα και δίπλωσέ την στη μέση. Τώρα κάνε ένα μικρό </a:t>
            </a:r>
            <a:r>
              <a:rPr lang="el-GR" sz="3200" b="1" dirty="0" err="1">
                <a:latin typeface="Segoe Script" panose="030B0504020000000003" pitchFamily="66" charset="0"/>
              </a:rPr>
              <a:t>σχεδιάκι</a:t>
            </a:r>
            <a:r>
              <a:rPr lang="el-GR" sz="3200" b="1" dirty="0">
                <a:latin typeface="Segoe Script" panose="030B0504020000000003" pitchFamily="66" charset="0"/>
              </a:rPr>
              <a:t> με τον εαυτό σου στη μια πλευρά και στην άλλη κάνε ένα φίλο σου. </a:t>
            </a:r>
          </a:p>
        </p:txBody>
      </p:sp>
    </p:spTree>
    <p:extLst>
      <p:ext uri="{BB962C8B-B14F-4D97-AF65-F5344CB8AC3E}">
        <p14:creationId xmlns:p14="http://schemas.microsoft.com/office/powerpoint/2010/main" val="1976564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1DC2A6-9920-4B06-A000-157C0293E6BE}"/>
              </a:ext>
            </a:extLst>
          </p:cNvPr>
          <p:cNvSpPr>
            <a:spLocks noGrp="1"/>
          </p:cNvSpPr>
          <p:nvPr>
            <p:ph type="title"/>
          </p:nvPr>
        </p:nvSpPr>
        <p:spPr>
          <a:xfrm>
            <a:off x="1008638" y="172278"/>
            <a:ext cx="8596668" cy="1320800"/>
          </a:xfrm>
        </p:spPr>
        <p:txBody>
          <a:bodyPr>
            <a:noAutofit/>
          </a:bodyPr>
          <a:lstStyle/>
          <a:p>
            <a:pPr algn="ctr"/>
            <a:r>
              <a:rPr lang="el-GR" sz="4800" b="1" dirty="0">
                <a:solidFill>
                  <a:schemeClr val="tx1"/>
                </a:solidFill>
                <a:latin typeface="Segoe Script" panose="030B0504020000000003" pitchFamily="66" charset="0"/>
              </a:rPr>
              <a:t>Μπορείς να κάνεις τη </a:t>
            </a:r>
            <a:br>
              <a:rPr lang="en-US" sz="4800" b="1" dirty="0">
                <a:solidFill>
                  <a:schemeClr val="tx1"/>
                </a:solidFill>
                <a:latin typeface="Segoe Script" panose="030B0504020000000003" pitchFamily="66" charset="0"/>
              </a:rPr>
            </a:br>
            <a:r>
              <a:rPr lang="el-GR" sz="4800" b="1" dirty="0">
                <a:solidFill>
                  <a:schemeClr val="tx1"/>
                </a:solidFill>
                <a:latin typeface="Segoe Script" panose="030B0504020000000003" pitchFamily="66" charset="0"/>
              </a:rPr>
              <a:t>σελ. 113, στο Βιβλίο Μαθηματικών σου!</a:t>
            </a:r>
          </a:p>
        </p:txBody>
      </p:sp>
      <p:pic>
        <p:nvPicPr>
          <p:cNvPr id="5122" name="Picture 2" descr="Kids - Kids Doing Math Clipart, HD Png Download , Transparent Png Image -  PNGitem">
            <a:extLst>
              <a:ext uri="{FF2B5EF4-FFF2-40B4-BE49-F238E27FC236}">
                <a16:creationId xmlns:a16="http://schemas.microsoft.com/office/drawing/2014/main" id="{2CBF9F92-90FD-4B24-BCD4-098E8818D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638" y="2352675"/>
            <a:ext cx="8191500"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151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alphaModFix/>
            <a:extLst>
              <a:ext uri="{28A0092B-C50C-407E-A947-70E740481C1C}">
                <a14:useLocalDpi xmlns:a14="http://schemas.microsoft.com/office/drawing/2010/main" val="0"/>
              </a:ext>
            </a:extLst>
          </a:blip>
          <a:srcRect l="5858" r="5063"/>
          <a:stretch/>
        </p:blipFill>
        <p:spPr bwMode="auto">
          <a:xfrm>
            <a:off x="5872157" y="10"/>
            <a:ext cx="4795614" cy="6857990"/>
          </a:xfrm>
          <a:prstGeom prst="rect">
            <a:avLst/>
          </a:pr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542167" y="964003"/>
            <a:ext cx="6025652" cy="1311664"/>
          </a:xfrm>
        </p:spPr>
        <p:txBody>
          <a:bodyPr>
            <a:normAutofit/>
          </a:bodyPr>
          <a:lstStyle/>
          <a:p>
            <a:pPr>
              <a:lnSpc>
                <a:spcPct val="90000"/>
              </a:lnSpc>
            </a:pPr>
            <a:r>
              <a:rPr lang="el-GR" sz="3200" b="1" u="sng" dirty="0">
                <a:solidFill>
                  <a:srgbClr val="000000"/>
                </a:solidFill>
                <a:latin typeface="Segoe Script" panose="030B0504020000000003" pitchFamily="66" charset="0"/>
              </a:rPr>
              <a:t>Παρασκευή, 22 Ιανουαρίου</a:t>
            </a: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1524001" y="1619835"/>
            <a:ext cx="5263653" cy="1905000"/>
          </a:xfrm>
        </p:spPr>
        <p:txBody>
          <a:bodyPr anchor="ctr">
            <a:normAutofit/>
          </a:bodyPr>
          <a:lstStyle/>
          <a:p>
            <a:pPr marL="0" indent="0">
              <a:buNone/>
            </a:pPr>
            <a:r>
              <a:rPr lang="el-GR" sz="8000" b="1" dirty="0">
                <a:solidFill>
                  <a:srgbClr val="000000"/>
                </a:solidFill>
                <a:latin typeface="Segoe Print" panose="02000600000000000000" pitchFamily="2" charset="0"/>
              </a:rPr>
              <a:t>Ελληνικά</a:t>
            </a:r>
            <a:r>
              <a:rPr lang="el-GR" sz="8000" dirty="0">
                <a:solidFill>
                  <a:srgbClr val="000000"/>
                </a:solidFill>
              </a:rPr>
              <a:t> </a:t>
            </a:r>
          </a:p>
        </p:txBody>
      </p:sp>
    </p:spTree>
    <p:extLst>
      <p:ext uri="{BB962C8B-B14F-4D97-AF65-F5344CB8AC3E}">
        <p14:creationId xmlns:p14="http://schemas.microsoft.com/office/powerpoint/2010/main" val="29216100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410C18-FC23-4395-9667-82C29BC95521}"/>
              </a:ext>
            </a:extLst>
          </p:cNvPr>
          <p:cNvSpPr>
            <a:spLocks noGrp="1"/>
          </p:cNvSpPr>
          <p:nvPr>
            <p:ph type="title"/>
          </p:nvPr>
        </p:nvSpPr>
        <p:spPr/>
        <p:txBody>
          <a:bodyPr>
            <a:noAutofit/>
          </a:bodyPr>
          <a:lstStyle/>
          <a:p>
            <a:pPr algn="ctr"/>
            <a:r>
              <a:rPr lang="el-GR" sz="4000" b="1" dirty="0">
                <a:solidFill>
                  <a:schemeClr val="tx1"/>
                </a:solidFill>
              </a:rPr>
              <a:t>Ας ολοκληρώσουμε την ενότητα: «Μια παράσταση στην πλατεία», γράφοντας μερικές </a:t>
            </a:r>
            <a:r>
              <a:rPr lang="el-GR" sz="4000" b="1" dirty="0" err="1">
                <a:solidFill>
                  <a:schemeClr val="tx1"/>
                </a:solidFill>
              </a:rPr>
              <a:t>προτασούλες</a:t>
            </a:r>
            <a:r>
              <a:rPr lang="el-GR" sz="4000" b="1" dirty="0">
                <a:solidFill>
                  <a:schemeClr val="tx1"/>
                </a:solidFill>
              </a:rPr>
              <a:t> στον «Μικρό συγγραφέα»!</a:t>
            </a:r>
          </a:p>
        </p:txBody>
      </p:sp>
      <p:sp>
        <p:nvSpPr>
          <p:cNvPr id="3" name="Θέση περιεχομένου 2">
            <a:extLst>
              <a:ext uri="{FF2B5EF4-FFF2-40B4-BE49-F238E27FC236}">
                <a16:creationId xmlns:a16="http://schemas.microsoft.com/office/drawing/2014/main" id="{3BAE8639-FB24-42FE-BF44-979AD044EF35}"/>
              </a:ext>
            </a:extLst>
          </p:cNvPr>
          <p:cNvSpPr>
            <a:spLocks noGrp="1"/>
          </p:cNvSpPr>
          <p:nvPr>
            <p:ph idx="1"/>
          </p:nvPr>
        </p:nvSpPr>
        <p:spPr>
          <a:xfrm>
            <a:off x="862865" y="4091319"/>
            <a:ext cx="8596668" cy="1113761"/>
          </a:xfrm>
        </p:spPr>
        <p:txBody>
          <a:bodyPr>
            <a:normAutofit/>
          </a:bodyPr>
          <a:lstStyle/>
          <a:p>
            <a:pPr marL="0" indent="0" algn="ctr">
              <a:buNone/>
            </a:pPr>
            <a:r>
              <a:rPr lang="el-GR" sz="4400" b="1" dirty="0"/>
              <a:t>Οι περιπέτειες της γάτας</a:t>
            </a:r>
          </a:p>
        </p:txBody>
      </p:sp>
    </p:spTree>
    <p:extLst>
      <p:ext uri="{BB962C8B-B14F-4D97-AF65-F5344CB8AC3E}">
        <p14:creationId xmlns:p14="http://schemas.microsoft.com/office/powerpoint/2010/main" val="2709765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6053DD-7839-4D4D-874C-CD4271B0738E}"/>
              </a:ext>
            </a:extLst>
          </p:cNvPr>
          <p:cNvSpPr>
            <a:spLocks noGrp="1"/>
          </p:cNvSpPr>
          <p:nvPr>
            <p:ph type="title"/>
          </p:nvPr>
        </p:nvSpPr>
        <p:spPr/>
        <p:txBody>
          <a:bodyPr>
            <a:normAutofit fontScale="90000"/>
          </a:bodyPr>
          <a:lstStyle/>
          <a:p>
            <a:pPr algn="ctr"/>
            <a:r>
              <a:rPr lang="el-GR" b="1" dirty="0">
                <a:solidFill>
                  <a:schemeClr val="tx1"/>
                </a:solidFill>
                <a:cs typeface="Aldhabi" panose="01000000000000000000" pitchFamily="2" charset="-78"/>
              </a:rPr>
              <a:t>Θυμάστε την ιστορία με τη γάτα; Αν η γάτα κοιταζόταν στον καθρέφτη της </a:t>
            </a:r>
            <a:r>
              <a:rPr lang="el-GR" b="1" dirty="0">
                <a:solidFill>
                  <a:schemeClr val="accent1">
                    <a:lumMod val="50000"/>
                  </a:schemeClr>
                </a:solidFill>
                <a:cs typeface="Aldhabi" panose="01000000000000000000" pitchFamily="2" charset="-78"/>
              </a:rPr>
              <a:t>κυρίας</a:t>
            </a:r>
            <a:r>
              <a:rPr lang="el-GR" b="1" dirty="0">
                <a:solidFill>
                  <a:schemeClr val="tx1"/>
                </a:solidFill>
                <a:cs typeface="Aldhabi" panose="01000000000000000000" pitchFamily="2" charset="-78"/>
              </a:rPr>
              <a:t> </a:t>
            </a:r>
            <a:r>
              <a:rPr lang="el-GR" b="1" dirty="0" err="1">
                <a:solidFill>
                  <a:schemeClr val="accent1">
                    <a:lumMod val="50000"/>
                  </a:schemeClr>
                </a:solidFill>
                <a:latin typeface="Courier New" panose="02070309020205020404" pitchFamily="49" charset="0"/>
                <a:cs typeface="Courier New" panose="02070309020205020404" pitchFamily="49" charset="0"/>
              </a:rPr>
              <a:t>Επιθετούλας</a:t>
            </a:r>
            <a:r>
              <a:rPr lang="el-GR" b="1" dirty="0">
                <a:solidFill>
                  <a:schemeClr val="tx1"/>
                </a:solidFill>
                <a:cs typeface="Aldhabi" panose="01000000000000000000" pitchFamily="2" charset="-78"/>
              </a:rPr>
              <a:t> μας, πώς θα έλεγε τον εαυτό της άραγε;</a:t>
            </a:r>
          </a:p>
        </p:txBody>
      </p:sp>
      <p:sp>
        <p:nvSpPr>
          <p:cNvPr id="3" name="Θέση περιεχομένου 2">
            <a:extLst>
              <a:ext uri="{FF2B5EF4-FFF2-40B4-BE49-F238E27FC236}">
                <a16:creationId xmlns:a16="http://schemas.microsoft.com/office/drawing/2014/main" id="{4C97AAFD-921F-4191-B850-238EFCD9203B}"/>
              </a:ext>
            </a:extLst>
          </p:cNvPr>
          <p:cNvSpPr>
            <a:spLocks noGrp="1"/>
          </p:cNvSpPr>
          <p:nvPr>
            <p:ph idx="1"/>
          </p:nvPr>
        </p:nvSpPr>
        <p:spPr>
          <a:xfrm>
            <a:off x="6239255" y="2152294"/>
            <a:ext cx="4985337" cy="2171727"/>
          </a:xfrm>
        </p:spPr>
        <p:txBody>
          <a:bodyPr>
            <a:noAutofit/>
          </a:bodyPr>
          <a:lstStyle/>
          <a:p>
            <a:r>
              <a:rPr lang="el-GR" sz="4400" dirty="0">
                <a:latin typeface="Comic Sans MS" panose="030F0702030302020204" pitchFamily="66" charset="0"/>
              </a:rPr>
              <a:t>ζαβολιάρα </a:t>
            </a:r>
          </a:p>
          <a:p>
            <a:r>
              <a:rPr lang="el-GR" sz="4400" dirty="0">
                <a:latin typeface="Comic Sans MS" panose="030F0702030302020204" pitchFamily="66" charset="0"/>
              </a:rPr>
              <a:t>άτακτη </a:t>
            </a:r>
          </a:p>
          <a:p>
            <a:r>
              <a:rPr lang="el-GR" sz="4400" dirty="0">
                <a:latin typeface="Comic Sans MS" panose="030F0702030302020204" pitchFamily="66" charset="0"/>
              </a:rPr>
              <a:t>ζωηρή </a:t>
            </a:r>
          </a:p>
          <a:p>
            <a:r>
              <a:rPr lang="el-GR" sz="4400" dirty="0">
                <a:latin typeface="Comic Sans MS" panose="030F0702030302020204" pitchFamily="66" charset="0"/>
              </a:rPr>
              <a:t>πονηρή</a:t>
            </a:r>
          </a:p>
          <a:p>
            <a:r>
              <a:rPr lang="el-GR" sz="4400" dirty="0">
                <a:latin typeface="Comic Sans MS" panose="030F0702030302020204" pitchFamily="66" charset="0"/>
              </a:rPr>
              <a:t>υπέροχη</a:t>
            </a:r>
          </a:p>
          <a:p>
            <a:r>
              <a:rPr lang="el-GR" sz="4400" dirty="0">
                <a:latin typeface="Comic Sans MS" panose="030F0702030302020204" pitchFamily="66" charset="0"/>
              </a:rPr>
              <a:t>φανταστική </a:t>
            </a:r>
          </a:p>
        </p:txBody>
      </p:sp>
      <p:pic>
        <p:nvPicPr>
          <p:cNvPr id="9218" name="Picture 2" descr="Γάτα και παπαγάλος- Γγ - Γλώσσα Α΄ Δημοτικού - video Dailymotion">
            <a:extLst>
              <a:ext uri="{FF2B5EF4-FFF2-40B4-BE49-F238E27FC236}">
                <a16:creationId xmlns:a16="http://schemas.microsoft.com/office/drawing/2014/main" id="{D505F215-607D-44BF-8A61-A1FE8607B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55874"/>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rnate Png - Png Mirror Clip Art Transparent Png (#4165781) - PinClipart">
            <a:extLst>
              <a:ext uri="{FF2B5EF4-FFF2-40B4-BE49-F238E27FC236}">
                <a16:creationId xmlns:a16="http://schemas.microsoft.com/office/drawing/2014/main" id="{D541F17B-66CC-4A5F-BCDB-09B1A2557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20" y="2406768"/>
            <a:ext cx="3111741" cy="445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819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932D24-F041-42A2-A921-C69037F78177}"/>
              </a:ext>
            </a:extLst>
          </p:cNvPr>
          <p:cNvSpPr>
            <a:spLocks noGrp="1"/>
          </p:cNvSpPr>
          <p:nvPr>
            <p:ph type="title"/>
          </p:nvPr>
        </p:nvSpPr>
        <p:spPr/>
        <p:txBody>
          <a:bodyPr>
            <a:noAutofit/>
          </a:bodyPr>
          <a:lstStyle/>
          <a:p>
            <a:pPr algn="ctr"/>
            <a:r>
              <a:rPr lang="el-GR" sz="5400" b="1" dirty="0">
                <a:latin typeface="Comic Sans MS" panose="030F0702030302020204" pitchFamily="66" charset="0"/>
              </a:rPr>
              <a:t>Μα γιατί της δώσαμε όλα αυτά τα επίθετα;</a:t>
            </a:r>
          </a:p>
        </p:txBody>
      </p:sp>
      <p:sp>
        <p:nvSpPr>
          <p:cNvPr id="3" name="Θέση περιεχομένου 2">
            <a:extLst>
              <a:ext uri="{FF2B5EF4-FFF2-40B4-BE49-F238E27FC236}">
                <a16:creationId xmlns:a16="http://schemas.microsoft.com/office/drawing/2014/main" id="{3E6D5961-0A84-403B-A613-ADE403D3A1C4}"/>
              </a:ext>
            </a:extLst>
          </p:cNvPr>
          <p:cNvSpPr>
            <a:spLocks noGrp="1"/>
          </p:cNvSpPr>
          <p:nvPr>
            <p:ph idx="1"/>
          </p:nvPr>
        </p:nvSpPr>
        <p:spPr>
          <a:xfrm>
            <a:off x="677333" y="2835965"/>
            <a:ext cx="10229205" cy="3205397"/>
          </a:xfrm>
        </p:spPr>
        <p:txBody>
          <a:bodyPr>
            <a:noAutofit/>
          </a:bodyPr>
          <a:lstStyle/>
          <a:p>
            <a:r>
              <a:rPr lang="el-GR" sz="3200" dirty="0">
                <a:latin typeface="Comic Sans MS" panose="030F0702030302020204" pitchFamily="66" charset="0"/>
              </a:rPr>
              <a:t>Επειδή κάνει πολλές ζημιές φυσικά! </a:t>
            </a:r>
          </a:p>
          <a:p>
            <a:r>
              <a:rPr lang="el-GR" sz="3200" dirty="0">
                <a:latin typeface="Comic Sans MS" panose="030F0702030302020204" pitchFamily="66" charset="0"/>
              </a:rPr>
              <a:t>Αυτές τις ζημιές θα τις δούμε στις περιπέτειές της….</a:t>
            </a:r>
          </a:p>
          <a:p>
            <a:r>
              <a:rPr lang="el-GR" sz="3200" dirty="0">
                <a:latin typeface="Comic Sans MS" panose="030F0702030302020204" pitchFamily="66" charset="0"/>
              </a:rPr>
              <a:t>Ας ρίξουμε μια ματιά στα προηγούμενά μας μαθήματα…</a:t>
            </a:r>
          </a:p>
        </p:txBody>
      </p:sp>
      <p:pic>
        <p:nvPicPr>
          <p:cNvPr id="8194" name="Picture 2" descr="Γλώσσα A΄ Δημοτικού">
            <a:extLst>
              <a:ext uri="{FF2B5EF4-FFF2-40B4-BE49-F238E27FC236}">
                <a16:creationId xmlns:a16="http://schemas.microsoft.com/office/drawing/2014/main" id="{2A725F7E-7371-495F-9262-76C536E27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377" y="4664765"/>
            <a:ext cx="4820135" cy="2013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2990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D8BF8E-C471-4B3A-81CB-F0612C2AFB1A}"/>
              </a:ext>
            </a:extLst>
          </p:cNvPr>
          <p:cNvSpPr txBox="1"/>
          <p:nvPr/>
        </p:nvSpPr>
        <p:spPr>
          <a:xfrm>
            <a:off x="343194" y="741458"/>
            <a:ext cx="4639877" cy="992488"/>
          </a:xfrm>
          <a:prstGeom prst="rect">
            <a:avLst/>
          </a:prstGeom>
        </p:spPr>
        <p:txBody>
          <a:bodyPr vert="horz" lIns="91440" tIns="45720" rIns="91440" bIns="45720" rtlCol="0">
            <a:noAutofit/>
          </a:bodyPr>
          <a:lstStyle/>
          <a:p>
            <a:pPr algn="ctr">
              <a:lnSpc>
                <a:spcPct val="90000"/>
              </a:lnSpc>
              <a:spcAft>
                <a:spcPts val="600"/>
              </a:spcAft>
            </a:pPr>
            <a:r>
              <a:rPr lang="el-GR" sz="4400" b="1" dirty="0">
                <a:solidFill>
                  <a:srgbClr val="00B050"/>
                </a:solidFill>
                <a:latin typeface="Times New Roman" panose="02020603050405020304" pitchFamily="18" charset="0"/>
                <a:cs typeface="Times New Roman" panose="02020603050405020304" pitchFamily="18" charset="0"/>
              </a:rPr>
              <a:t>-Πού είναι τα παιδιά;</a:t>
            </a:r>
          </a:p>
          <a:p>
            <a:pPr algn="ctr">
              <a:lnSpc>
                <a:spcPct val="90000"/>
              </a:lnSpc>
              <a:spcAft>
                <a:spcPts val="600"/>
              </a:spcAft>
            </a:pPr>
            <a:r>
              <a:rPr lang="el-GR" sz="4400" b="1" dirty="0">
                <a:solidFill>
                  <a:srgbClr val="00B050"/>
                </a:solidFill>
                <a:latin typeface="Times New Roman" panose="02020603050405020304" pitchFamily="18" charset="0"/>
                <a:cs typeface="Times New Roman" panose="02020603050405020304" pitchFamily="18" charset="0"/>
              </a:rPr>
              <a:t>-Τι κάνει η γάτα;</a:t>
            </a:r>
            <a:endParaRPr lang="en-US" sz="4400" b="1" dirty="0">
              <a:solidFill>
                <a:srgbClr val="00B050"/>
              </a:solidFill>
              <a:latin typeface="Times New Roman" panose="02020603050405020304" pitchFamily="18" charset="0"/>
              <a:cs typeface="Times New Roman" panose="02020603050405020304" pitchFamily="18" charset="0"/>
            </a:endParaRPr>
          </a:p>
        </p:txBody>
      </p:sp>
      <p:pic>
        <p:nvPicPr>
          <p:cNvPr id="5" name="Εικόνα 4">
            <a:extLst>
              <a:ext uri="{FF2B5EF4-FFF2-40B4-BE49-F238E27FC236}">
                <a16:creationId xmlns:a16="http://schemas.microsoft.com/office/drawing/2014/main" id="{314A732C-09FA-4F94-AA76-FD629C199310}"/>
              </a:ext>
            </a:extLst>
          </p:cNvPr>
          <p:cNvPicPr>
            <a:picLocks noChangeAspect="1"/>
          </p:cNvPicPr>
          <p:nvPr/>
        </p:nvPicPr>
        <p:blipFill rotWithShape="1">
          <a:blip r:embed="rId2"/>
          <a:srcRect t="5100" r="1" b="574"/>
          <a:stretch/>
        </p:blipFill>
        <p:spPr>
          <a:xfrm>
            <a:off x="5260914" y="3261467"/>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026" name="Picture 2" descr="3. Μια παράσταση στην πλατεία">
            <a:extLst>
              <a:ext uri="{FF2B5EF4-FFF2-40B4-BE49-F238E27FC236}">
                <a16:creationId xmlns:a16="http://schemas.microsoft.com/office/drawing/2014/main" id="{060F0D47-01C9-4FC8-9046-E74C134856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033"/>
          <a:stretch/>
        </p:blipFill>
        <p:spPr bwMode="auto">
          <a:xfrm>
            <a:off x="4983071" y="206425"/>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CB7BCB2-57B9-4381-AAD2-40100204D952}"/>
              </a:ext>
            </a:extLst>
          </p:cNvPr>
          <p:cNvSpPr txBox="1"/>
          <p:nvPr/>
        </p:nvSpPr>
        <p:spPr>
          <a:xfrm>
            <a:off x="212034" y="3846197"/>
            <a:ext cx="6864625" cy="1729825"/>
          </a:xfrm>
          <a:prstGeom prst="rect">
            <a:avLst/>
          </a:prstGeom>
        </p:spPr>
        <p:txBody>
          <a:bodyPr vert="horz" lIns="91440" tIns="45720" rIns="91440" bIns="45720" rtlCol="0">
            <a:noAutofit/>
          </a:bodyPr>
          <a:lstStyle/>
          <a:p>
            <a:pPr algn="ctr">
              <a:lnSpc>
                <a:spcPct val="90000"/>
              </a:lnSpc>
              <a:spcAft>
                <a:spcPts val="600"/>
              </a:spcAft>
            </a:pPr>
            <a:r>
              <a:rPr lang="el-GR" sz="4400" b="1" dirty="0">
                <a:solidFill>
                  <a:srgbClr val="FF0000"/>
                </a:solidFill>
                <a:latin typeface="Century Gothic" panose="020B0502020202020204" pitchFamily="34" charset="0"/>
                <a:cs typeface="Arial" panose="020B0604020202020204" pitchFamily="34" charset="0"/>
              </a:rPr>
              <a:t>-Μα τι παρακολουθούν όλοι;</a:t>
            </a:r>
            <a:endParaRPr lang="en-US" sz="4400" b="1" dirty="0">
              <a:solidFill>
                <a:srgbClr val="FF000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10240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2E5CE1-3811-470A-BD5E-E0DD86D3E659}"/>
              </a:ext>
            </a:extLst>
          </p:cNvPr>
          <p:cNvSpPr>
            <a:spLocks noGrp="1"/>
          </p:cNvSpPr>
          <p:nvPr>
            <p:ph type="title"/>
          </p:nvPr>
        </p:nvSpPr>
        <p:spPr>
          <a:xfrm>
            <a:off x="1167665" y="929890"/>
            <a:ext cx="8596668" cy="1243584"/>
          </a:xfrm>
        </p:spPr>
        <p:txBody>
          <a:bodyPr>
            <a:normAutofit/>
          </a:bodyPr>
          <a:lstStyle/>
          <a:p>
            <a:r>
              <a:rPr lang="el-GR" sz="4000" b="1" dirty="0">
                <a:latin typeface="Segoe Script" panose="030B0504020000000003" pitchFamily="66" charset="0"/>
              </a:rPr>
              <a:t>-Ανέβηκε στη σκηνή!</a:t>
            </a:r>
          </a:p>
        </p:txBody>
      </p:sp>
      <p:pic>
        <p:nvPicPr>
          <p:cNvPr id="11266" name="Picture 2" descr="Μήλα και καμήλα">
            <a:extLst>
              <a:ext uri="{FF2B5EF4-FFF2-40B4-BE49-F238E27FC236}">
                <a16:creationId xmlns:a16="http://schemas.microsoft.com/office/drawing/2014/main" id="{784E1B1B-690D-4DEF-99B2-CA92DA3F9E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4461" y="1822959"/>
            <a:ext cx="7082413" cy="4804159"/>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1">
            <a:extLst>
              <a:ext uri="{FF2B5EF4-FFF2-40B4-BE49-F238E27FC236}">
                <a16:creationId xmlns:a16="http://schemas.microsoft.com/office/drawing/2014/main" id="{6A711FB2-C68C-4C17-9967-884CA038AA9E}"/>
              </a:ext>
            </a:extLst>
          </p:cNvPr>
          <p:cNvSpPr txBox="1">
            <a:spLocks/>
          </p:cNvSpPr>
          <p:nvPr/>
        </p:nvSpPr>
        <p:spPr>
          <a:xfrm>
            <a:off x="1283373" y="230882"/>
            <a:ext cx="7979897" cy="124358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4000" b="1" dirty="0">
                <a:solidFill>
                  <a:srgbClr val="FF0000"/>
                </a:solidFill>
                <a:latin typeface="Segoe Script" panose="030B0504020000000003" pitchFamily="66" charset="0"/>
              </a:rPr>
              <a:t>-Τι έγινε μετά;</a:t>
            </a:r>
          </a:p>
        </p:txBody>
      </p:sp>
    </p:spTree>
    <p:extLst>
      <p:ext uri="{BB962C8B-B14F-4D97-AF65-F5344CB8AC3E}">
        <p14:creationId xmlns:p14="http://schemas.microsoft.com/office/powerpoint/2010/main" val="3656877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ΤΑ ΑΣΤΕΡΑΚΙΑ ΤΗΣ Α΄: 3.4 ΓΑΤΑ ΚΑΙ ΠΑΠΑΓΑΛΟΣ- Γγ">
            <a:extLst>
              <a:ext uri="{FF2B5EF4-FFF2-40B4-BE49-F238E27FC236}">
                <a16:creationId xmlns:a16="http://schemas.microsoft.com/office/drawing/2014/main" id="{9962FD75-CBE5-480F-8264-D09E82FB26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09"/>
          <a:stretch/>
        </p:blipFill>
        <p:spPr bwMode="auto">
          <a:xfrm>
            <a:off x="5186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098" name="Picture 2" descr="Ένα λεμόνι με φτερά">
            <a:extLst>
              <a:ext uri="{FF2B5EF4-FFF2-40B4-BE49-F238E27FC236}">
                <a16:creationId xmlns:a16="http://schemas.microsoft.com/office/drawing/2014/main" id="{BD1B0399-5468-4BE3-8F61-7D1340B499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67" r="-2" b="6407"/>
          <a:stretch/>
        </p:blipFill>
        <p:spPr bwMode="auto">
          <a:xfrm>
            <a:off x="5186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C13ED952-1747-45DA-8F50-0E8AD16E0BBB}"/>
              </a:ext>
            </a:extLst>
          </p:cNvPr>
          <p:cNvSpPr>
            <a:spLocks noGrp="1"/>
          </p:cNvSpPr>
          <p:nvPr>
            <p:ph idx="1"/>
          </p:nvPr>
        </p:nvSpPr>
        <p:spPr>
          <a:xfrm>
            <a:off x="78534" y="1125518"/>
            <a:ext cx="6445758" cy="861525"/>
          </a:xfrm>
        </p:spPr>
        <p:txBody>
          <a:bodyPr>
            <a:noAutofit/>
          </a:bodyPr>
          <a:lstStyle/>
          <a:p>
            <a:pPr marL="0" indent="0">
              <a:buNone/>
            </a:pPr>
            <a:r>
              <a:rPr lang="el-GR" sz="4400" b="1" dirty="0">
                <a:solidFill>
                  <a:srgbClr val="D60093"/>
                </a:solidFill>
                <a:latin typeface="Segoe Script" panose="030B0504020000000003" pitchFamily="66" charset="0"/>
              </a:rPr>
              <a:t>-Τι έκανε η γάτα;</a:t>
            </a:r>
          </a:p>
        </p:txBody>
      </p:sp>
      <p:sp>
        <p:nvSpPr>
          <p:cNvPr id="12" name="Θέση περιεχομένου 2">
            <a:extLst>
              <a:ext uri="{FF2B5EF4-FFF2-40B4-BE49-F238E27FC236}">
                <a16:creationId xmlns:a16="http://schemas.microsoft.com/office/drawing/2014/main" id="{C2E505B2-6920-46B8-8FC1-FDC9D9D4878B}"/>
              </a:ext>
            </a:extLst>
          </p:cNvPr>
          <p:cNvSpPr txBox="1">
            <a:spLocks/>
          </p:cNvSpPr>
          <p:nvPr/>
        </p:nvSpPr>
        <p:spPr>
          <a:xfrm>
            <a:off x="78534" y="2788847"/>
            <a:ext cx="7848600" cy="8615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3600" b="1" dirty="0">
                <a:solidFill>
                  <a:srgbClr val="00B050"/>
                </a:solidFill>
                <a:latin typeface="Segoe Script" panose="030B0504020000000003" pitchFamily="66" charset="0"/>
              </a:rPr>
              <a:t>-Πού πήγε ο παπαγάλος;</a:t>
            </a:r>
          </a:p>
        </p:txBody>
      </p:sp>
      <p:sp>
        <p:nvSpPr>
          <p:cNvPr id="7" name="Θέση περιεχομένου 2">
            <a:extLst>
              <a:ext uri="{FF2B5EF4-FFF2-40B4-BE49-F238E27FC236}">
                <a16:creationId xmlns:a16="http://schemas.microsoft.com/office/drawing/2014/main" id="{6875C1EE-1B8D-4E0F-99F6-66A136C61EF9}"/>
              </a:ext>
            </a:extLst>
          </p:cNvPr>
          <p:cNvSpPr txBox="1">
            <a:spLocks/>
          </p:cNvSpPr>
          <p:nvPr/>
        </p:nvSpPr>
        <p:spPr>
          <a:xfrm>
            <a:off x="233536" y="1857444"/>
            <a:ext cx="6445758" cy="8615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l-GR" sz="4400" b="1" dirty="0">
                <a:solidFill>
                  <a:srgbClr val="00B0F0"/>
                </a:solidFill>
                <a:latin typeface="Segoe Script" panose="030B0504020000000003" pitchFamily="66" charset="0"/>
              </a:rPr>
              <a:t>-Έσκισε το πανί!</a:t>
            </a:r>
          </a:p>
        </p:txBody>
      </p:sp>
      <p:sp>
        <p:nvSpPr>
          <p:cNvPr id="8" name="Θέση περιεχομένου 2">
            <a:extLst>
              <a:ext uri="{FF2B5EF4-FFF2-40B4-BE49-F238E27FC236}">
                <a16:creationId xmlns:a16="http://schemas.microsoft.com/office/drawing/2014/main" id="{2F8311CC-A156-48E0-88B1-CD6E1518660C}"/>
              </a:ext>
            </a:extLst>
          </p:cNvPr>
          <p:cNvSpPr txBox="1">
            <a:spLocks/>
          </p:cNvSpPr>
          <p:nvPr/>
        </p:nvSpPr>
        <p:spPr>
          <a:xfrm>
            <a:off x="423091" y="3628975"/>
            <a:ext cx="7848600" cy="8615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3600" b="1" dirty="0">
                <a:solidFill>
                  <a:srgbClr val="FF0000"/>
                </a:solidFill>
                <a:latin typeface="Segoe Script" panose="030B0504020000000003" pitchFamily="66" charset="0"/>
              </a:rPr>
              <a:t>-Να τος! Στη λεμονιά!</a:t>
            </a:r>
          </a:p>
        </p:txBody>
      </p:sp>
      <p:sp>
        <p:nvSpPr>
          <p:cNvPr id="9" name="Θέση περιεχομένου 2">
            <a:extLst>
              <a:ext uri="{FF2B5EF4-FFF2-40B4-BE49-F238E27FC236}">
                <a16:creationId xmlns:a16="http://schemas.microsoft.com/office/drawing/2014/main" id="{B56599AE-1430-4155-9233-FE04EF14A724}"/>
              </a:ext>
            </a:extLst>
          </p:cNvPr>
          <p:cNvSpPr txBox="1">
            <a:spLocks/>
          </p:cNvSpPr>
          <p:nvPr/>
        </p:nvSpPr>
        <p:spPr>
          <a:xfrm>
            <a:off x="559604" y="4626467"/>
            <a:ext cx="7848600" cy="8615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3600" b="1" dirty="0">
                <a:solidFill>
                  <a:srgbClr val="FFC000"/>
                </a:solidFill>
                <a:latin typeface="Segoe Script" panose="030B0504020000000003" pitchFamily="66" charset="0"/>
              </a:rPr>
              <a:t>-Σαν λεμόνι με φτερά!</a:t>
            </a:r>
          </a:p>
        </p:txBody>
      </p:sp>
    </p:spTree>
    <p:extLst>
      <p:ext uri="{BB962C8B-B14F-4D97-AF65-F5344CB8AC3E}">
        <p14:creationId xmlns:p14="http://schemas.microsoft.com/office/powerpoint/2010/main" val="40393028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C72BB0-2405-4E9C-B086-36618F0943DE}"/>
              </a:ext>
            </a:extLst>
          </p:cNvPr>
          <p:cNvSpPr>
            <a:spLocks noGrp="1"/>
          </p:cNvSpPr>
          <p:nvPr>
            <p:ph type="title"/>
          </p:nvPr>
        </p:nvSpPr>
        <p:spPr/>
        <p:txBody>
          <a:bodyPr>
            <a:normAutofit/>
          </a:bodyPr>
          <a:lstStyle/>
          <a:p>
            <a:r>
              <a:rPr lang="el-GR" b="1" dirty="0">
                <a:solidFill>
                  <a:srgbClr val="0070C0"/>
                </a:solidFill>
                <a:latin typeface="Segoe Script" panose="030B0504020000000003" pitchFamily="66" charset="0"/>
              </a:rPr>
              <a:t>-Τι άλλη ζαβολιά έκανε η γάτα;</a:t>
            </a:r>
          </a:p>
        </p:txBody>
      </p:sp>
      <p:pic>
        <p:nvPicPr>
          <p:cNvPr id="5122" name="Picture 2" descr="Χάσαμε τη γάτα">
            <a:extLst>
              <a:ext uri="{FF2B5EF4-FFF2-40B4-BE49-F238E27FC236}">
                <a16:creationId xmlns:a16="http://schemas.microsoft.com/office/drawing/2014/main" id="{716C7ED3-5ED9-4F5F-888B-071D0426FC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1219201"/>
            <a:ext cx="5524500" cy="3724275"/>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1">
            <a:extLst>
              <a:ext uri="{FF2B5EF4-FFF2-40B4-BE49-F238E27FC236}">
                <a16:creationId xmlns:a16="http://schemas.microsoft.com/office/drawing/2014/main" id="{4392F687-7051-4025-843F-E619918B97CF}"/>
              </a:ext>
            </a:extLst>
          </p:cNvPr>
          <p:cNvSpPr txBox="1">
            <a:spLocks/>
          </p:cNvSpPr>
          <p:nvPr/>
        </p:nvSpPr>
        <p:spPr>
          <a:xfrm>
            <a:off x="1676400" y="506730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b="1" dirty="0">
                <a:solidFill>
                  <a:srgbClr val="00B050"/>
                </a:solidFill>
                <a:latin typeface="Segoe Script" panose="030B0504020000000003" pitchFamily="66" charset="0"/>
              </a:rPr>
              <a:t>-Πού να πήγε σήμερα, άραγε;</a:t>
            </a:r>
          </a:p>
        </p:txBody>
      </p:sp>
    </p:spTree>
    <p:extLst>
      <p:ext uri="{BB962C8B-B14F-4D97-AF65-F5344CB8AC3E}">
        <p14:creationId xmlns:p14="http://schemas.microsoft.com/office/powerpoint/2010/main" val="10655038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5BF990-0A16-497A-9E46-1AA673ECA565}"/>
              </a:ext>
            </a:extLst>
          </p:cNvPr>
          <p:cNvSpPr>
            <a:spLocks noGrp="1"/>
          </p:cNvSpPr>
          <p:nvPr>
            <p:ph type="title"/>
          </p:nvPr>
        </p:nvSpPr>
        <p:spPr>
          <a:xfrm>
            <a:off x="677334" y="397566"/>
            <a:ext cx="11024336" cy="1320800"/>
          </a:xfrm>
        </p:spPr>
        <p:txBody>
          <a:bodyPr>
            <a:noAutofit/>
          </a:bodyPr>
          <a:lstStyle/>
          <a:p>
            <a:r>
              <a:rPr lang="el-GR" sz="4400" b="1" dirty="0">
                <a:latin typeface="Segoe Script" panose="030B0504020000000003" pitchFamily="66" charset="0"/>
              </a:rPr>
              <a:t>Να τη στο καζάνι με τη σοκολάτα!</a:t>
            </a:r>
          </a:p>
        </p:txBody>
      </p:sp>
      <p:pic>
        <p:nvPicPr>
          <p:cNvPr id="12290" name="Picture 2" descr="Ένα ζιζάνιο στη ζύμη">
            <a:extLst>
              <a:ext uri="{FF2B5EF4-FFF2-40B4-BE49-F238E27FC236}">
                <a16:creationId xmlns:a16="http://schemas.microsoft.com/office/drawing/2014/main" id="{EE174214-60F0-4218-86FB-1A39511261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3808" y="1155910"/>
            <a:ext cx="5746853" cy="4307494"/>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1">
            <a:extLst>
              <a:ext uri="{FF2B5EF4-FFF2-40B4-BE49-F238E27FC236}">
                <a16:creationId xmlns:a16="http://schemas.microsoft.com/office/drawing/2014/main" id="{C250BC12-FEBF-43E3-8C71-57DB2917D086}"/>
              </a:ext>
            </a:extLst>
          </p:cNvPr>
          <p:cNvSpPr txBox="1">
            <a:spLocks/>
          </p:cNvSpPr>
          <p:nvPr/>
        </p:nvSpPr>
        <p:spPr>
          <a:xfrm>
            <a:off x="1479091" y="5557079"/>
            <a:ext cx="11024336"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4400" b="1" dirty="0">
                <a:solidFill>
                  <a:srgbClr val="00B050"/>
                </a:solidFill>
                <a:latin typeface="Segoe Script" panose="030B0504020000000003" pitchFamily="66" charset="0"/>
              </a:rPr>
              <a:t>Είναι μεγάλο ζιζάνιο!!!</a:t>
            </a:r>
          </a:p>
        </p:txBody>
      </p:sp>
    </p:spTree>
    <p:extLst>
      <p:ext uri="{BB962C8B-B14F-4D97-AF65-F5344CB8AC3E}">
        <p14:creationId xmlns:p14="http://schemas.microsoft.com/office/powerpoint/2010/main" val="69202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A7FEA1-AFBF-46AD-8479-3E200AAD1BE7}"/>
              </a:ext>
            </a:extLst>
          </p:cNvPr>
          <p:cNvSpPr>
            <a:spLocks noGrp="1"/>
          </p:cNvSpPr>
          <p:nvPr>
            <p:ph type="title"/>
          </p:nvPr>
        </p:nvSpPr>
        <p:spPr>
          <a:xfrm>
            <a:off x="677334" y="609600"/>
            <a:ext cx="8596668" cy="1320800"/>
          </a:xfrm>
        </p:spPr>
        <p:txBody>
          <a:bodyPr vert="horz" lIns="91440" tIns="45720" rIns="91440" bIns="45720" rtlCol="0">
            <a:normAutofit/>
          </a:bodyPr>
          <a:lstStyle/>
          <a:p>
            <a:r>
              <a:rPr lang="en-US" sz="6000" b="1" dirty="0" err="1"/>
              <a:t>Κά</a:t>
            </a:r>
            <a:r>
              <a:rPr lang="en-US" sz="6000" b="1" dirty="0"/>
              <a:t>πως έτσι…</a:t>
            </a:r>
          </a:p>
        </p:txBody>
      </p:sp>
      <p:pic>
        <p:nvPicPr>
          <p:cNvPr id="5" name="Θέση περιεχομένου 4">
            <a:extLst>
              <a:ext uri="{FF2B5EF4-FFF2-40B4-BE49-F238E27FC236}">
                <a16:creationId xmlns:a16="http://schemas.microsoft.com/office/drawing/2014/main" id="{1DA8B0C7-31B0-4D31-8650-9D54EEA77768}"/>
              </a:ext>
            </a:extLst>
          </p:cNvPr>
          <p:cNvPicPr>
            <a:picLocks noChangeAspect="1"/>
          </p:cNvPicPr>
          <p:nvPr/>
        </p:nvPicPr>
        <p:blipFill rotWithShape="1">
          <a:blip r:embed="rId2"/>
          <a:srcRect l="12806" r="94" b="1"/>
          <a:stretch/>
        </p:blipFill>
        <p:spPr>
          <a:xfrm>
            <a:off x="755181" y="2159663"/>
            <a:ext cx="2440585" cy="3881699"/>
          </a:xfrm>
          <a:prstGeom prst="rect">
            <a:avLst/>
          </a:prstGeom>
        </p:spPr>
      </p:pic>
      <p:pic>
        <p:nvPicPr>
          <p:cNvPr id="16386" name="Picture 2" descr="Boy Kid Clipart, Transparent PNG Clipart Images Free Download - ClipartMax">
            <a:extLst>
              <a:ext uri="{FF2B5EF4-FFF2-40B4-BE49-F238E27FC236}">
                <a16:creationId xmlns:a16="http://schemas.microsoft.com/office/drawing/2014/main" id="{C5143606-3DAB-46AD-883A-4FDE553816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00750" y="785161"/>
            <a:ext cx="3428182" cy="546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364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Εικόνα 4">
            <a:extLst>
              <a:ext uri="{FF2B5EF4-FFF2-40B4-BE49-F238E27FC236}">
                <a16:creationId xmlns:a16="http://schemas.microsoft.com/office/drawing/2014/main" id="{318766A0-1F40-4A64-BCCF-3047648DF73B}"/>
              </a:ext>
            </a:extLst>
          </p:cNvPr>
          <p:cNvPicPr>
            <a:picLocks noChangeAspect="1"/>
          </p:cNvPicPr>
          <p:nvPr/>
        </p:nvPicPr>
        <p:blipFill rotWithShape="1">
          <a:blip r:embed="rId2"/>
          <a:srcRect l="14133" r="2554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Τίτλος 1">
            <a:extLst>
              <a:ext uri="{FF2B5EF4-FFF2-40B4-BE49-F238E27FC236}">
                <a16:creationId xmlns:a16="http://schemas.microsoft.com/office/drawing/2014/main" id="{96938882-66A2-4D2C-8BC0-00D305B6356F}"/>
              </a:ext>
            </a:extLst>
          </p:cNvPr>
          <p:cNvSpPr>
            <a:spLocks noGrp="1"/>
          </p:cNvSpPr>
          <p:nvPr>
            <p:ph type="title"/>
          </p:nvPr>
        </p:nvSpPr>
        <p:spPr>
          <a:xfrm>
            <a:off x="4598505" y="2497369"/>
            <a:ext cx="7787041" cy="2772337"/>
          </a:xfrm>
        </p:spPr>
        <p:txBody>
          <a:bodyPr vert="horz" lIns="91440" tIns="45720" rIns="91440" bIns="45720" rtlCol="0" anchor="b">
            <a:noAutofit/>
          </a:bodyPr>
          <a:lstStyle/>
          <a:p>
            <a:pPr algn="ctr">
              <a:lnSpc>
                <a:spcPct val="90000"/>
              </a:lnSpc>
            </a:pPr>
            <a:r>
              <a:rPr lang="en-US" sz="4800" b="1" dirty="0" err="1">
                <a:solidFill>
                  <a:srgbClr val="002060"/>
                </a:solidFill>
                <a:latin typeface="Segoe Script" panose="030B0504020000000003" pitchFamily="66" charset="0"/>
              </a:rPr>
              <a:t>Τώρ</a:t>
            </a:r>
            <a:r>
              <a:rPr lang="en-US" sz="4800" b="1" dirty="0">
                <a:solidFill>
                  <a:srgbClr val="002060"/>
                </a:solidFill>
                <a:latin typeface="Segoe Script" panose="030B0504020000000003" pitchFamily="66" charset="0"/>
              </a:rPr>
              <a:t>α, χρησιμοποιούμε το τρένο της αφήγησης, που έχουμε μάθει, και γράφουμε μερικές προτασούλες</a:t>
            </a:r>
            <a:r>
              <a:rPr lang="el-GR" sz="4800" b="1" dirty="0">
                <a:solidFill>
                  <a:srgbClr val="002060"/>
                </a:solidFill>
                <a:latin typeface="Segoe Script" panose="030B0504020000000003" pitchFamily="66" charset="0"/>
              </a:rPr>
              <a:t>.</a:t>
            </a:r>
            <a:r>
              <a:rPr lang="en-US" sz="4800" b="1" dirty="0">
                <a:latin typeface="Segoe Script" panose="030B0504020000000003" pitchFamily="66" charset="0"/>
              </a:rPr>
              <a:t>.</a:t>
            </a:r>
          </a:p>
        </p:txBody>
      </p:sp>
    </p:spTree>
    <p:extLst>
      <p:ext uri="{BB962C8B-B14F-4D97-AF65-F5344CB8AC3E}">
        <p14:creationId xmlns:p14="http://schemas.microsoft.com/office/powerpoint/2010/main" val="1566913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EB1479-E680-46EC-AF01-13E5EEBE8208}"/>
              </a:ext>
            </a:extLst>
          </p:cNvPr>
          <p:cNvSpPr>
            <a:spLocks noGrp="1"/>
          </p:cNvSpPr>
          <p:nvPr>
            <p:ph type="title"/>
          </p:nvPr>
        </p:nvSpPr>
        <p:spPr>
          <a:xfrm>
            <a:off x="-603492" y="130037"/>
            <a:ext cx="11708296" cy="1257300"/>
          </a:xfrm>
        </p:spPr>
        <p:txBody>
          <a:bodyPr>
            <a:noAutofit/>
          </a:bodyPr>
          <a:lstStyle/>
          <a:p>
            <a:pPr algn="ctr"/>
            <a:r>
              <a:rPr lang="el-GR" sz="4400" b="1" dirty="0">
                <a:solidFill>
                  <a:schemeClr val="tx1">
                    <a:lumMod val="95000"/>
                    <a:lumOff val="5000"/>
                  </a:schemeClr>
                </a:solidFill>
                <a:latin typeface="Segoe Script" panose="030B0504020000000003" pitchFamily="66" charset="0"/>
              </a:rPr>
              <a:t>Γράφουμε στο καινούριο γαλάζιο τετράδιο. Δεν ξεχνάμε να βάζουμε τελεία στο τέλος και κεφαλαίο στην αρχή!!! Προσοχή, να αφήνουμε σωστό διάστημα ανάμεσα στις λέξεις μας!</a:t>
            </a:r>
          </a:p>
        </p:txBody>
      </p:sp>
      <p:pic>
        <p:nvPicPr>
          <p:cNvPr id="19458" name="Picture 2" descr="Pencil Clipart png download - 1000*1324 - Free Transparent Pencil png  Download. - CleanPNG / KissPNG">
            <a:extLst>
              <a:ext uri="{FF2B5EF4-FFF2-40B4-BE49-F238E27FC236}">
                <a16:creationId xmlns:a16="http://schemas.microsoft.com/office/drawing/2014/main" id="{093536E5-B431-4591-A5AD-0855AB144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12" y="3429000"/>
            <a:ext cx="321468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8719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DAF8575-DDD0-43E3-95E0-CF812F06AF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5CCA1792-C598-45A3-82EC-60F305DCB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84F3208-0F93-4217-AB03-C74E565729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F862CE08-0EF8-4D30-9F34-5CEF2E35C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CF707B85-7DC9-4931-8C39-C2802F1F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9409EB7-9549-43B7-9597-771D971CA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995D6453-5D14-445F-B965-BA2F9177D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62F0BDF-F752-4F9D-826C-376BA43AF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019CD532-CC2D-41A0-B2E5-1A177CC060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751829B1-B54D-428F-B99F-234847A0C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C8483DED-5995-47C7-9E6E-3340224B3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3" name="Rectangle 82">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6" name="Straight Connector 85">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6" name="Rectangle 95">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Cartoon Train Colorful Clip Art Stock Vector - Illustration of buttons,  engine: 113924849">
            <a:extLst>
              <a:ext uri="{FF2B5EF4-FFF2-40B4-BE49-F238E27FC236}">
                <a16:creationId xmlns:a16="http://schemas.microsoft.com/office/drawing/2014/main" id="{EB7CA42F-EE6A-4A8C-850F-403F036CFF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flipH="1">
            <a:off x="461348" y="3198188"/>
            <a:ext cx="11266256" cy="349515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Εξ' αποστάσεως: Θέατρο Σκιών">
            <a:extLst>
              <a:ext uri="{FF2B5EF4-FFF2-40B4-BE49-F238E27FC236}">
                <a16:creationId xmlns:a16="http://schemas.microsoft.com/office/drawing/2014/main" id="{CADB149D-8578-4408-AA12-7C1374CC6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7011">
            <a:off x="215689" y="510411"/>
            <a:ext cx="3425392" cy="2844801"/>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F7B9ED4C-82A1-4638-92AB-A5AD4172E78A}"/>
              </a:ext>
            </a:extLst>
          </p:cNvPr>
          <p:cNvPicPr>
            <a:picLocks noChangeAspect="1"/>
          </p:cNvPicPr>
          <p:nvPr/>
        </p:nvPicPr>
        <p:blipFill>
          <a:blip r:embed="rId4"/>
          <a:stretch>
            <a:fillRect/>
          </a:stretch>
        </p:blipFill>
        <p:spPr>
          <a:xfrm rot="264951">
            <a:off x="2650891" y="694587"/>
            <a:ext cx="3557319" cy="2747394"/>
          </a:xfrm>
          <a:prstGeom prst="rect">
            <a:avLst/>
          </a:prstGeom>
        </p:spPr>
      </p:pic>
      <p:pic>
        <p:nvPicPr>
          <p:cNvPr id="15362" name="Picture 2" descr="Γάτα και παπαγάλος">
            <a:extLst>
              <a:ext uri="{FF2B5EF4-FFF2-40B4-BE49-F238E27FC236}">
                <a16:creationId xmlns:a16="http://schemas.microsoft.com/office/drawing/2014/main" id="{FB995800-33D3-48E4-A43A-C09519129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51693">
            <a:off x="4392075" y="1633990"/>
            <a:ext cx="2989840" cy="245810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Ένα ζιζάνιο στη ζύμη">
            <a:extLst>
              <a:ext uri="{FF2B5EF4-FFF2-40B4-BE49-F238E27FC236}">
                <a16:creationId xmlns:a16="http://schemas.microsoft.com/office/drawing/2014/main" id="{D86CF1B9-591D-4FE5-B0CD-AFE954DA7F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4192">
            <a:off x="8444078" y="264577"/>
            <a:ext cx="3485962" cy="26128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B4AC95-1498-4B28-B989-DCC2A88DA06B}"/>
              </a:ext>
            </a:extLst>
          </p:cNvPr>
          <p:cNvSpPr txBox="1"/>
          <p:nvPr/>
        </p:nvSpPr>
        <p:spPr>
          <a:xfrm>
            <a:off x="32334" y="4511362"/>
            <a:ext cx="12099052" cy="707886"/>
          </a:xfrm>
          <a:prstGeom prst="rect">
            <a:avLst/>
          </a:prstGeom>
          <a:noFill/>
        </p:spPr>
        <p:txBody>
          <a:bodyPr wrap="square" rtlCol="0">
            <a:spAutoFit/>
          </a:bodyPr>
          <a:lstStyle/>
          <a:p>
            <a:r>
              <a:rPr lang="el-GR" sz="4000" b="1" dirty="0">
                <a:solidFill>
                  <a:schemeClr val="tx1">
                    <a:lumMod val="95000"/>
                    <a:lumOff val="5000"/>
                  </a:schemeClr>
                </a:solidFill>
              </a:rPr>
              <a:t>    Πρώτα    Μετά   Ύστερα      Κατόπιν   Στο τέλος</a:t>
            </a:r>
          </a:p>
        </p:txBody>
      </p:sp>
      <p:pic>
        <p:nvPicPr>
          <p:cNvPr id="18434" name="Picture 2" descr="Χάσαμε τη γάτα">
            <a:extLst>
              <a:ext uri="{FF2B5EF4-FFF2-40B4-BE49-F238E27FC236}">
                <a16:creationId xmlns:a16="http://schemas.microsoft.com/office/drawing/2014/main" id="{494EA4A9-C724-480B-B389-BEE81C1CB1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7856" y="1908251"/>
            <a:ext cx="2878760" cy="243459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Ευθύγραμμο βέλος σύνδεσης 4">
            <a:extLst>
              <a:ext uri="{FF2B5EF4-FFF2-40B4-BE49-F238E27FC236}">
                <a16:creationId xmlns:a16="http://schemas.microsoft.com/office/drawing/2014/main" id="{363C410A-E756-4D75-A458-57FC89289AB5}"/>
              </a:ext>
            </a:extLst>
          </p:cNvPr>
          <p:cNvCxnSpPr>
            <a:cxnSpLocks/>
          </p:cNvCxnSpPr>
          <p:nvPr/>
        </p:nvCxnSpPr>
        <p:spPr>
          <a:xfrm flipV="1">
            <a:off x="952500" y="2769058"/>
            <a:ext cx="0" cy="164161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Ευθύγραμμο βέλος σύνδεσης 34">
            <a:extLst>
              <a:ext uri="{FF2B5EF4-FFF2-40B4-BE49-F238E27FC236}">
                <a16:creationId xmlns:a16="http://schemas.microsoft.com/office/drawing/2014/main" id="{46A79A2E-F1A0-4792-92E5-7E402B3424AE}"/>
              </a:ext>
            </a:extLst>
          </p:cNvPr>
          <p:cNvCxnSpPr>
            <a:cxnSpLocks/>
          </p:cNvCxnSpPr>
          <p:nvPr/>
        </p:nvCxnSpPr>
        <p:spPr>
          <a:xfrm>
            <a:off x="2725384" y="1306062"/>
            <a:ext cx="800100" cy="120281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Ευθύγραμμο βέλος σύνδεσης 36">
            <a:extLst>
              <a:ext uri="{FF2B5EF4-FFF2-40B4-BE49-F238E27FC236}">
                <a16:creationId xmlns:a16="http://schemas.microsoft.com/office/drawing/2014/main" id="{85C4A569-6610-435A-A825-DA601BEB2D03}"/>
              </a:ext>
            </a:extLst>
          </p:cNvPr>
          <p:cNvCxnSpPr>
            <a:cxnSpLocks/>
          </p:cNvCxnSpPr>
          <p:nvPr/>
        </p:nvCxnSpPr>
        <p:spPr>
          <a:xfrm flipH="1">
            <a:off x="6081860" y="808064"/>
            <a:ext cx="502821" cy="170080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Ευθύγραμμο βέλος σύνδεσης 38">
            <a:extLst>
              <a:ext uri="{FF2B5EF4-FFF2-40B4-BE49-F238E27FC236}">
                <a16:creationId xmlns:a16="http://schemas.microsoft.com/office/drawing/2014/main" id="{9A38F4FE-0A00-4BB2-A828-51C46120D0E1}"/>
              </a:ext>
            </a:extLst>
          </p:cNvPr>
          <p:cNvCxnSpPr>
            <a:cxnSpLocks/>
          </p:cNvCxnSpPr>
          <p:nvPr/>
        </p:nvCxnSpPr>
        <p:spPr>
          <a:xfrm flipH="1">
            <a:off x="7603986" y="785605"/>
            <a:ext cx="493384" cy="194827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Ευθύγραμμο βέλος σύνδεσης 40">
            <a:extLst>
              <a:ext uri="{FF2B5EF4-FFF2-40B4-BE49-F238E27FC236}">
                <a16:creationId xmlns:a16="http://schemas.microsoft.com/office/drawing/2014/main" id="{A213CFA0-B037-4890-A3B6-AC122C8B865C}"/>
              </a:ext>
            </a:extLst>
          </p:cNvPr>
          <p:cNvCxnSpPr>
            <a:cxnSpLocks/>
          </p:cNvCxnSpPr>
          <p:nvPr/>
        </p:nvCxnSpPr>
        <p:spPr>
          <a:xfrm flipH="1" flipV="1">
            <a:off x="10155170" y="2145870"/>
            <a:ext cx="799435" cy="1978604"/>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7572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descr="Cartoon happy kids and pencil room playing vector free download">
            <a:extLst>
              <a:ext uri="{FF2B5EF4-FFF2-40B4-BE49-F238E27FC236}">
                <a16:creationId xmlns:a16="http://schemas.microsoft.com/office/drawing/2014/main" id="{15962C98-E8A9-43F7-910B-04A4ACB197B0}"/>
              </a:ext>
            </a:extLst>
          </p:cNvPr>
          <p:cNvPicPr/>
          <p:nvPr/>
        </p:nvPicPr>
        <p:blipFill rotWithShape="1">
          <a:blip r:embed="rId2" cstate="print">
            <a:extLst>
              <a:ext uri="{28A0092B-C50C-407E-A947-70E740481C1C}">
                <a14:useLocalDpi xmlns:a14="http://schemas.microsoft.com/office/drawing/2010/main" val="0"/>
              </a:ext>
            </a:extLst>
          </a:blip>
          <a:srcRect l="6182" t="3586" r="-2" b="279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2" name="Τίτλος 1">
            <a:extLst>
              <a:ext uri="{FF2B5EF4-FFF2-40B4-BE49-F238E27FC236}">
                <a16:creationId xmlns:a16="http://schemas.microsoft.com/office/drawing/2014/main" id="{484243C3-F96A-4AF0-914B-589667E3BFD4}"/>
              </a:ext>
            </a:extLst>
          </p:cNvPr>
          <p:cNvSpPr>
            <a:spLocks noGrp="1"/>
          </p:cNvSpPr>
          <p:nvPr>
            <p:ph type="title"/>
          </p:nvPr>
        </p:nvSpPr>
        <p:spPr>
          <a:xfrm>
            <a:off x="4255115" y="789025"/>
            <a:ext cx="5725497" cy="2498650"/>
          </a:xfrm>
        </p:spPr>
        <p:txBody>
          <a:bodyPr vert="horz" lIns="91440" tIns="45720" rIns="91440" bIns="45720" rtlCol="0" anchor="b">
            <a:normAutofit/>
          </a:bodyPr>
          <a:lstStyle/>
          <a:p>
            <a:pPr algn="r">
              <a:lnSpc>
                <a:spcPct val="90000"/>
              </a:lnSpc>
            </a:pPr>
            <a:r>
              <a:rPr lang="el-GR" sz="5000" b="1" u="sng" dirty="0">
                <a:latin typeface="Segoe Script" panose="030B0504020000000003" pitchFamily="66" charset="0"/>
              </a:rPr>
              <a:t>Παρασκευή, </a:t>
            </a:r>
            <a:br>
              <a:rPr lang="el-GR" sz="5000" b="1" u="sng" dirty="0">
                <a:latin typeface="Segoe Script" panose="030B0504020000000003" pitchFamily="66" charset="0"/>
              </a:rPr>
            </a:br>
            <a:r>
              <a:rPr lang="el-GR" sz="5000" b="1" u="sng" dirty="0">
                <a:latin typeface="Segoe Script" panose="030B0504020000000003" pitchFamily="66" charset="0"/>
              </a:rPr>
              <a:t>22 </a:t>
            </a:r>
            <a:r>
              <a:rPr lang="el-GR" sz="5000" b="1" u="sng" dirty="0" err="1">
                <a:latin typeface="Segoe Script" panose="030B0504020000000003" pitchFamily="66" charset="0"/>
              </a:rPr>
              <a:t>Ιανο</a:t>
            </a:r>
            <a:r>
              <a:rPr lang="en-US" sz="5000" b="1" u="sng" dirty="0">
                <a:latin typeface="Segoe Script" panose="030B0504020000000003" pitchFamily="66" charset="0"/>
              </a:rPr>
              <a:t>υα</a:t>
            </a:r>
            <a:r>
              <a:rPr lang="en-US" sz="5000" b="1" u="sng" dirty="0" err="1">
                <a:latin typeface="Segoe Script" panose="030B0504020000000003" pitchFamily="66" charset="0"/>
              </a:rPr>
              <a:t>ρίου</a:t>
            </a:r>
            <a:endParaRPr lang="en-US" sz="5000" b="1" u="sng" dirty="0">
              <a:latin typeface="Segoe Script" panose="030B0504020000000003" pitchFamily="66" charset="0"/>
            </a:endParaRPr>
          </a:p>
        </p:txBody>
      </p:sp>
      <p:sp>
        <p:nvSpPr>
          <p:cNvPr id="3" name="Θέση περιεχομένου 2">
            <a:extLst>
              <a:ext uri="{FF2B5EF4-FFF2-40B4-BE49-F238E27FC236}">
                <a16:creationId xmlns:a16="http://schemas.microsoft.com/office/drawing/2014/main" id="{31237CB4-8129-44C0-8238-AEC29590019B}"/>
              </a:ext>
            </a:extLst>
          </p:cNvPr>
          <p:cNvSpPr>
            <a:spLocks noGrp="1"/>
          </p:cNvSpPr>
          <p:nvPr>
            <p:ph idx="1"/>
          </p:nvPr>
        </p:nvSpPr>
        <p:spPr>
          <a:xfrm>
            <a:off x="5380562" y="4076700"/>
            <a:ext cx="6201838" cy="1071032"/>
          </a:xfrm>
        </p:spPr>
        <p:txBody>
          <a:bodyPr vert="horz" lIns="91440" tIns="45720" rIns="91440" bIns="45720" rtlCol="0" anchor="t">
            <a:noAutofit/>
          </a:bodyPr>
          <a:lstStyle/>
          <a:p>
            <a:pPr marL="0" indent="0" algn="r">
              <a:buNone/>
            </a:pPr>
            <a:r>
              <a:rPr lang="en-US" sz="7200" b="1" dirty="0">
                <a:solidFill>
                  <a:schemeClr val="tx1">
                    <a:lumMod val="95000"/>
                    <a:lumOff val="5000"/>
                  </a:schemeClr>
                </a:solidFill>
                <a:latin typeface="Segoe Script" panose="030B0504020000000003" pitchFamily="66" charset="0"/>
              </a:rPr>
              <a:t>Μα</a:t>
            </a:r>
            <a:r>
              <a:rPr lang="en-US" sz="7200" b="1" dirty="0" err="1">
                <a:solidFill>
                  <a:schemeClr val="tx1">
                    <a:lumMod val="95000"/>
                    <a:lumOff val="5000"/>
                  </a:schemeClr>
                </a:solidFill>
                <a:latin typeface="Segoe Script" panose="030B0504020000000003" pitchFamily="66" charset="0"/>
              </a:rPr>
              <a:t>θημ</a:t>
            </a:r>
            <a:r>
              <a:rPr lang="en-US" sz="7200" b="1" dirty="0">
                <a:solidFill>
                  <a:schemeClr val="tx1">
                    <a:lumMod val="95000"/>
                    <a:lumOff val="5000"/>
                  </a:schemeClr>
                </a:solidFill>
                <a:latin typeface="Segoe Script" panose="030B0504020000000003" pitchFamily="66" charset="0"/>
              </a:rPr>
              <a:t>ατικά </a:t>
            </a:r>
          </a:p>
        </p:txBody>
      </p:sp>
    </p:spTree>
    <p:extLst>
      <p:ext uri="{BB962C8B-B14F-4D97-AF65-F5344CB8AC3E}">
        <p14:creationId xmlns:p14="http://schemas.microsoft.com/office/powerpoint/2010/main" val="627241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3F2413-DB21-4F6F-9B90-3D695C50169E}"/>
              </a:ext>
            </a:extLst>
          </p:cNvPr>
          <p:cNvSpPr>
            <a:spLocks noGrp="1"/>
          </p:cNvSpPr>
          <p:nvPr>
            <p:ph type="title"/>
          </p:nvPr>
        </p:nvSpPr>
        <p:spPr>
          <a:xfrm>
            <a:off x="-263571" y="450574"/>
            <a:ext cx="10215953" cy="1320800"/>
          </a:xfrm>
        </p:spPr>
        <p:txBody>
          <a:bodyPr>
            <a:noAutofit/>
          </a:bodyPr>
          <a:lstStyle/>
          <a:p>
            <a:pPr algn="ctr"/>
            <a:r>
              <a:rPr lang="el-GR" sz="4800" b="1" dirty="0">
                <a:solidFill>
                  <a:schemeClr val="tx1"/>
                </a:solidFill>
                <a:latin typeface="Segoe Script" panose="030B0504020000000003" pitchFamily="66" charset="0"/>
              </a:rPr>
              <a:t>Ας πάμε στη σελίδα 78, του Βιβλίου Μαθηματικών!</a:t>
            </a:r>
          </a:p>
        </p:txBody>
      </p:sp>
      <p:pic>
        <p:nvPicPr>
          <p:cNvPr id="4098" name="Picture 2" descr="Math Tips for Parents of Elementary Students | Time4Learning">
            <a:extLst>
              <a:ext uri="{FF2B5EF4-FFF2-40B4-BE49-F238E27FC236}">
                <a16:creationId xmlns:a16="http://schemas.microsoft.com/office/drawing/2014/main" id="{A0635639-19A7-4973-9219-6EA675539B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3532" y="2560810"/>
            <a:ext cx="8962711" cy="429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6703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B2310-DD63-4562-B11E-D99F40154458}"/>
              </a:ext>
            </a:extLst>
          </p:cNvPr>
          <p:cNvPicPr>
            <a:picLocks noChangeAspect="1"/>
          </p:cNvPicPr>
          <p:nvPr/>
        </p:nvPicPr>
        <p:blipFill>
          <a:blip r:embed="rId2"/>
          <a:stretch>
            <a:fillRect/>
          </a:stretch>
        </p:blipFill>
        <p:spPr>
          <a:xfrm>
            <a:off x="182869" y="14288"/>
            <a:ext cx="5513081" cy="6858000"/>
          </a:xfrm>
          <a:prstGeom prst="rect">
            <a:avLst/>
          </a:prstGeom>
        </p:spPr>
      </p:pic>
      <p:pic>
        <p:nvPicPr>
          <p:cNvPr id="7" name="Picture 6">
            <a:extLst>
              <a:ext uri="{FF2B5EF4-FFF2-40B4-BE49-F238E27FC236}">
                <a16:creationId xmlns:a16="http://schemas.microsoft.com/office/drawing/2014/main" id="{32CA4DC3-C94B-4306-8710-483BC70AF6A8}"/>
              </a:ext>
            </a:extLst>
          </p:cNvPr>
          <p:cNvPicPr>
            <a:picLocks noChangeAspect="1"/>
          </p:cNvPicPr>
          <p:nvPr/>
        </p:nvPicPr>
        <p:blipFill>
          <a:blip r:embed="rId3"/>
          <a:stretch>
            <a:fillRect/>
          </a:stretch>
        </p:blipFill>
        <p:spPr>
          <a:xfrm>
            <a:off x="6281506" y="14288"/>
            <a:ext cx="5848350" cy="6858000"/>
          </a:xfrm>
          <a:prstGeom prst="rect">
            <a:avLst/>
          </a:prstGeom>
        </p:spPr>
      </p:pic>
      <p:sp>
        <p:nvSpPr>
          <p:cNvPr id="8" name="Rectangle 7">
            <a:extLst>
              <a:ext uri="{FF2B5EF4-FFF2-40B4-BE49-F238E27FC236}">
                <a16:creationId xmlns:a16="http://schemas.microsoft.com/office/drawing/2014/main" id="{202EDE47-2174-41FD-B0A9-FBD29D749CF4}"/>
              </a:ext>
            </a:extLst>
          </p:cNvPr>
          <p:cNvSpPr/>
          <p:nvPr/>
        </p:nvSpPr>
        <p:spPr>
          <a:xfrm>
            <a:off x="10128006" y="2790177"/>
            <a:ext cx="1231427" cy="923330"/>
          </a:xfrm>
          <a:prstGeom prst="rect">
            <a:avLst/>
          </a:prstGeom>
          <a:noFill/>
        </p:spPr>
        <p:txBody>
          <a:bodyPr wrap="non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3</a:t>
            </a:r>
            <a:r>
              <a:rPr lang="el-GR" sz="5400" b="0" cap="none" spc="0" dirty="0">
                <a:ln w="0"/>
                <a:solidFill>
                  <a:srgbClr val="FF0000"/>
                </a:solidFill>
                <a:effectLst>
                  <a:outerShdw blurRad="38100" dist="19050" dir="2700000" algn="tl" rotWithShape="0">
                    <a:schemeClr val="dk1">
                      <a:alpha val="40000"/>
                    </a:schemeClr>
                  </a:outerShdw>
                </a:effectLst>
              </a:rPr>
              <a:t>+4</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9" name="Subtitle 8">
            <a:extLst>
              <a:ext uri="{FF2B5EF4-FFF2-40B4-BE49-F238E27FC236}">
                <a16:creationId xmlns:a16="http://schemas.microsoft.com/office/drawing/2014/main" id="{23CBA68F-0C4A-4C74-A314-0524D950ED91}"/>
              </a:ext>
            </a:extLst>
          </p:cNvPr>
          <p:cNvSpPr>
            <a:spLocks noGrp="1"/>
          </p:cNvSpPr>
          <p:nvPr>
            <p:ph type="subTitle" idx="1"/>
          </p:nvPr>
        </p:nvSpPr>
        <p:spPr>
          <a:xfrm>
            <a:off x="2895262" y="2411612"/>
            <a:ext cx="1927131" cy="840230"/>
          </a:xfrm>
          <a:prstGeom prst="rect">
            <a:avLst/>
          </a:prstGeom>
          <a:noFill/>
        </p:spPr>
        <p:txBody>
          <a:bodyPr wrap="non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4</a:t>
            </a:r>
            <a:r>
              <a:rPr lang="el-GR" sz="5400" b="0" cap="none" spc="0" dirty="0">
                <a:ln w="0"/>
                <a:solidFill>
                  <a:srgbClr val="FF0000"/>
                </a:solidFill>
                <a:effectLst>
                  <a:outerShdw blurRad="38100" dist="19050" dir="2700000" algn="tl" rotWithShape="0">
                    <a:schemeClr val="dk1">
                      <a:alpha val="40000"/>
                    </a:schemeClr>
                  </a:outerShdw>
                </a:effectLst>
              </a:rPr>
              <a:t>+2=6</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10" name="Title 9">
            <a:extLst>
              <a:ext uri="{FF2B5EF4-FFF2-40B4-BE49-F238E27FC236}">
                <a16:creationId xmlns:a16="http://schemas.microsoft.com/office/drawing/2014/main" id="{D0227992-3413-4E70-BE96-500907F1AC7B}"/>
              </a:ext>
            </a:extLst>
          </p:cNvPr>
          <p:cNvSpPr>
            <a:spLocks noGrp="1"/>
          </p:cNvSpPr>
          <p:nvPr>
            <p:ph type="ctrTitle"/>
          </p:nvPr>
        </p:nvSpPr>
        <p:spPr>
          <a:xfrm>
            <a:off x="560434" y="3307327"/>
            <a:ext cx="1794082" cy="840230"/>
          </a:xfrm>
          <a:prstGeom prst="rect">
            <a:avLst/>
          </a:prstGeom>
          <a:noFill/>
        </p:spPr>
        <p:txBody>
          <a:bodyPr wrap="none" lIns="91440" tIns="45720" rIns="91440" bIns="45720">
            <a:spAutoFit/>
          </a:bodyPr>
          <a:lstStyle/>
          <a:p>
            <a:pPr algn="ctr"/>
            <a:r>
              <a:rPr lang="el-GR" sz="5400" b="1" dirty="0">
                <a:ln w="0"/>
                <a:solidFill>
                  <a:srgbClr val="00B0F0"/>
                </a:solidFill>
                <a:effectLst>
                  <a:outerShdw blurRad="38100" dist="19050" dir="2700000" algn="tl" rotWithShape="0">
                    <a:schemeClr val="dk1">
                      <a:alpha val="40000"/>
                    </a:schemeClr>
                  </a:outerShdw>
                </a:effectLst>
              </a:rPr>
              <a:t>6-2=4</a:t>
            </a:r>
            <a:endParaRPr lang="en-US" sz="5400" b="1" cap="none" spc="0" dirty="0">
              <a:ln w="0"/>
              <a:solidFill>
                <a:srgbClr val="00B0F0"/>
              </a:solidFill>
              <a:effectLst>
                <a:outerShdw blurRad="38100" dist="19050" dir="2700000" algn="tl" rotWithShape="0">
                  <a:schemeClr val="dk1">
                    <a:alpha val="40000"/>
                  </a:schemeClr>
                </a:outerShdw>
              </a:effectLst>
            </a:endParaRPr>
          </a:p>
        </p:txBody>
      </p:sp>
      <p:sp>
        <p:nvSpPr>
          <p:cNvPr id="11" name="Title 9">
            <a:extLst>
              <a:ext uri="{FF2B5EF4-FFF2-40B4-BE49-F238E27FC236}">
                <a16:creationId xmlns:a16="http://schemas.microsoft.com/office/drawing/2014/main" id="{FAAA35C0-BA30-407E-90E3-531FA113389B}"/>
              </a:ext>
            </a:extLst>
          </p:cNvPr>
          <p:cNvSpPr txBox="1">
            <a:spLocks/>
          </p:cNvSpPr>
          <p:nvPr/>
        </p:nvSpPr>
        <p:spPr>
          <a:xfrm>
            <a:off x="2921763" y="3315348"/>
            <a:ext cx="1765228" cy="840230"/>
          </a:xfrm>
          <a:prstGeom prst="rect">
            <a:avLst/>
          </a:prstGeom>
          <a:noFill/>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5400" b="1" dirty="0">
                <a:ln w="0"/>
                <a:solidFill>
                  <a:srgbClr val="00B0F0"/>
                </a:solidFill>
                <a:effectLst>
                  <a:outerShdw blurRad="38100" dist="19050" dir="2700000" algn="tl" rotWithShape="0">
                    <a:schemeClr val="dk1">
                      <a:alpha val="40000"/>
                    </a:schemeClr>
                  </a:outerShdw>
                </a:effectLst>
              </a:rPr>
              <a:t>6-</a:t>
            </a:r>
            <a:r>
              <a:rPr lang="en-GB" sz="5400" b="1" dirty="0">
                <a:ln w="0"/>
                <a:solidFill>
                  <a:srgbClr val="00B0F0"/>
                </a:solidFill>
                <a:effectLst>
                  <a:outerShdw blurRad="38100" dist="19050" dir="2700000" algn="tl" rotWithShape="0">
                    <a:schemeClr val="dk1">
                      <a:alpha val="40000"/>
                    </a:schemeClr>
                  </a:outerShdw>
                </a:effectLst>
              </a:rPr>
              <a:t>4</a:t>
            </a:r>
            <a:r>
              <a:rPr lang="el-GR" sz="5400" b="1" dirty="0">
                <a:ln w="0"/>
                <a:solidFill>
                  <a:srgbClr val="00B0F0"/>
                </a:solidFill>
                <a:effectLst>
                  <a:outerShdw blurRad="38100" dist="19050" dir="2700000" algn="tl" rotWithShape="0">
                    <a:schemeClr val="dk1">
                      <a:alpha val="40000"/>
                    </a:schemeClr>
                  </a:outerShdw>
                </a:effectLst>
              </a:rPr>
              <a:t>=</a:t>
            </a:r>
            <a:r>
              <a:rPr lang="en-GB" sz="5400" b="1">
                <a:ln w="0"/>
                <a:solidFill>
                  <a:srgbClr val="00B0F0"/>
                </a:solidFill>
                <a:effectLst>
                  <a:outerShdw blurRad="38100" dist="19050" dir="2700000" algn="tl" rotWithShape="0">
                    <a:schemeClr val="dk1">
                      <a:alpha val="40000"/>
                    </a:schemeClr>
                  </a:outerShdw>
                </a:effectLst>
              </a:rPr>
              <a:t>2</a:t>
            </a:r>
            <a:endParaRPr lang="en-US" sz="5400" b="1" dirty="0">
              <a:ln w="0"/>
              <a:solidFill>
                <a:srgbClr val="00B0F0"/>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407E039-2C55-43C9-84D1-297B675E5208}"/>
              </a:ext>
            </a:extLst>
          </p:cNvPr>
          <p:cNvSpPr/>
          <p:nvPr/>
        </p:nvSpPr>
        <p:spPr>
          <a:xfrm>
            <a:off x="9918978" y="1669572"/>
            <a:ext cx="1444439" cy="923330"/>
          </a:xfrm>
          <a:prstGeom prst="rect">
            <a:avLst/>
          </a:prstGeom>
          <a:noFill/>
        </p:spPr>
        <p:txBody>
          <a:bodyPr wrap="squar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4</a:t>
            </a:r>
            <a:r>
              <a:rPr lang="el-GR" sz="5400" b="0" cap="none" spc="0" dirty="0">
                <a:ln w="0"/>
                <a:solidFill>
                  <a:srgbClr val="FF0000"/>
                </a:solidFill>
                <a:effectLst>
                  <a:outerShdw blurRad="38100" dist="19050" dir="2700000" algn="tl" rotWithShape="0">
                    <a:schemeClr val="dk1">
                      <a:alpha val="40000"/>
                    </a:schemeClr>
                  </a:outerShdw>
                </a:effectLst>
              </a:rPr>
              <a:t>+3</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37D0107D-D500-493F-9D7B-83E4E8250416}"/>
              </a:ext>
            </a:extLst>
          </p:cNvPr>
          <p:cNvSpPr/>
          <p:nvPr/>
        </p:nvSpPr>
        <p:spPr>
          <a:xfrm>
            <a:off x="588544" y="2308766"/>
            <a:ext cx="1927131" cy="923330"/>
          </a:xfrm>
          <a:prstGeom prst="rect">
            <a:avLst/>
          </a:prstGeom>
          <a:noFill/>
        </p:spPr>
        <p:txBody>
          <a:bodyPr wrap="none" lIns="91440" tIns="45720" rIns="91440" bIns="45720">
            <a:spAutoFit/>
          </a:bodyPr>
          <a:lstStyle/>
          <a:p>
            <a:pPr algn="ctr"/>
            <a:r>
              <a:rPr lang="el-GR" sz="5400" b="0" cap="none" spc="0" dirty="0">
                <a:ln w="0"/>
                <a:solidFill>
                  <a:srgbClr val="FF0000"/>
                </a:solidFill>
                <a:effectLst>
                  <a:outerShdw blurRad="38100" dist="19050" dir="2700000" algn="tl" rotWithShape="0">
                    <a:schemeClr val="dk1">
                      <a:alpha val="40000"/>
                    </a:schemeClr>
                  </a:outerShdw>
                </a:effectLst>
              </a:rPr>
              <a:t>2+4=6</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15" name="Title 9">
            <a:extLst>
              <a:ext uri="{FF2B5EF4-FFF2-40B4-BE49-F238E27FC236}">
                <a16:creationId xmlns:a16="http://schemas.microsoft.com/office/drawing/2014/main" id="{497B18C7-BC8A-48EB-8D81-1A7EBDFB7138}"/>
              </a:ext>
            </a:extLst>
          </p:cNvPr>
          <p:cNvSpPr txBox="1">
            <a:spLocks/>
          </p:cNvSpPr>
          <p:nvPr/>
        </p:nvSpPr>
        <p:spPr>
          <a:xfrm>
            <a:off x="10199782" y="3991980"/>
            <a:ext cx="1082349" cy="840230"/>
          </a:xfrm>
          <a:prstGeom prst="rect">
            <a:avLst/>
          </a:prstGeom>
          <a:noFill/>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5400" b="1" dirty="0">
                <a:ln w="0"/>
                <a:solidFill>
                  <a:srgbClr val="00B0F0"/>
                </a:solidFill>
                <a:effectLst>
                  <a:outerShdw blurRad="38100" dist="19050" dir="2700000" algn="tl" rotWithShape="0">
                    <a:schemeClr val="dk1">
                      <a:alpha val="40000"/>
                    </a:schemeClr>
                  </a:outerShdw>
                </a:effectLst>
              </a:rPr>
              <a:t>7-3</a:t>
            </a:r>
            <a:endParaRPr lang="en-US" sz="5400" b="1" dirty="0">
              <a:ln w="0"/>
              <a:solidFill>
                <a:srgbClr val="00B0F0"/>
              </a:solidFill>
              <a:effectLst>
                <a:outerShdw blurRad="38100" dist="19050" dir="2700000" algn="tl" rotWithShape="0">
                  <a:schemeClr val="dk1">
                    <a:alpha val="40000"/>
                  </a:schemeClr>
                </a:outerShdw>
              </a:effectLst>
            </a:endParaRPr>
          </a:p>
        </p:txBody>
      </p:sp>
      <p:sp>
        <p:nvSpPr>
          <p:cNvPr id="16" name="Title 9">
            <a:extLst>
              <a:ext uri="{FF2B5EF4-FFF2-40B4-BE49-F238E27FC236}">
                <a16:creationId xmlns:a16="http://schemas.microsoft.com/office/drawing/2014/main" id="{F7F7FDC0-8A09-4A25-B61E-FDD58136DE55}"/>
              </a:ext>
            </a:extLst>
          </p:cNvPr>
          <p:cNvSpPr txBox="1">
            <a:spLocks/>
          </p:cNvSpPr>
          <p:nvPr/>
        </p:nvSpPr>
        <p:spPr>
          <a:xfrm>
            <a:off x="10168309" y="5110683"/>
            <a:ext cx="1082349" cy="840230"/>
          </a:xfrm>
          <a:prstGeom prst="rect">
            <a:avLst/>
          </a:prstGeom>
          <a:noFill/>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5400" b="1" dirty="0">
                <a:ln w="0"/>
                <a:solidFill>
                  <a:srgbClr val="00B0F0"/>
                </a:solidFill>
                <a:effectLst>
                  <a:outerShdw blurRad="38100" dist="19050" dir="2700000" algn="tl" rotWithShape="0">
                    <a:schemeClr val="dk1">
                      <a:alpha val="40000"/>
                    </a:schemeClr>
                  </a:outerShdw>
                </a:effectLst>
              </a:rPr>
              <a:t>7-4</a:t>
            </a:r>
            <a:endParaRPr lang="en-US" sz="5400" b="1" dirty="0">
              <a:ln w="0"/>
              <a:solidFill>
                <a:srgbClr val="00B0F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234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P spid="10" grpId="0"/>
      <p:bldP spid="11" grpId="0"/>
      <p:bldP spid="13" grpId="0"/>
      <p:bldP spid="14" grpId="0"/>
      <p:bldP spid="15" grpId="0"/>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A627C-55FA-4832-B714-1E9DBD698451}"/>
              </a:ext>
            </a:extLst>
          </p:cNvPr>
          <p:cNvPicPr>
            <a:picLocks noChangeAspect="1"/>
          </p:cNvPicPr>
          <p:nvPr/>
        </p:nvPicPr>
        <p:blipFill>
          <a:blip r:embed="rId2"/>
          <a:stretch>
            <a:fillRect/>
          </a:stretch>
        </p:blipFill>
        <p:spPr>
          <a:xfrm>
            <a:off x="1297619" y="0"/>
            <a:ext cx="9596761" cy="6858000"/>
          </a:xfrm>
          <a:prstGeom prst="rect">
            <a:avLst/>
          </a:prstGeom>
        </p:spPr>
      </p:pic>
      <p:sp>
        <p:nvSpPr>
          <p:cNvPr id="4" name="Title 9">
            <a:extLst>
              <a:ext uri="{FF2B5EF4-FFF2-40B4-BE49-F238E27FC236}">
                <a16:creationId xmlns:a16="http://schemas.microsoft.com/office/drawing/2014/main" id="{C3B50018-D725-4971-ADC3-271436A2186F}"/>
              </a:ext>
            </a:extLst>
          </p:cNvPr>
          <p:cNvSpPr txBox="1">
            <a:spLocks/>
          </p:cNvSpPr>
          <p:nvPr/>
        </p:nvSpPr>
        <p:spPr>
          <a:xfrm>
            <a:off x="7221600" y="2838069"/>
            <a:ext cx="1237839" cy="590931"/>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ln w="0"/>
                <a:solidFill>
                  <a:srgbClr val="00B0F0"/>
                </a:solidFill>
                <a:effectLst>
                  <a:outerShdw blurRad="38100" dist="19050" dir="2700000" algn="tl" rotWithShape="0">
                    <a:schemeClr val="dk1">
                      <a:alpha val="40000"/>
                    </a:schemeClr>
                  </a:outerShdw>
                </a:effectLst>
              </a:rPr>
              <a:t>6-4=2</a:t>
            </a:r>
            <a:endParaRPr lang="en-US" sz="3600" b="1" dirty="0">
              <a:ln w="0"/>
              <a:solidFill>
                <a:srgbClr val="00B0F0"/>
              </a:solidFill>
              <a:effectLst>
                <a:outerShdw blurRad="38100" dist="19050" dir="2700000" algn="tl" rotWithShape="0">
                  <a:schemeClr val="dk1">
                    <a:alpha val="40000"/>
                  </a:schemeClr>
                </a:outerShdw>
              </a:effectLst>
            </a:endParaRPr>
          </a:p>
        </p:txBody>
      </p:sp>
      <p:sp>
        <p:nvSpPr>
          <p:cNvPr id="5" name="Title 9">
            <a:extLst>
              <a:ext uri="{FF2B5EF4-FFF2-40B4-BE49-F238E27FC236}">
                <a16:creationId xmlns:a16="http://schemas.microsoft.com/office/drawing/2014/main" id="{162E2EC2-C25C-4F53-A567-58F31864684E}"/>
              </a:ext>
            </a:extLst>
          </p:cNvPr>
          <p:cNvSpPr txBox="1">
            <a:spLocks/>
          </p:cNvSpPr>
          <p:nvPr/>
        </p:nvSpPr>
        <p:spPr>
          <a:xfrm>
            <a:off x="7221599" y="3210932"/>
            <a:ext cx="1237839" cy="590931"/>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ln w="0"/>
                <a:solidFill>
                  <a:srgbClr val="00B0F0"/>
                </a:solidFill>
                <a:effectLst>
                  <a:outerShdw blurRad="38100" dist="19050" dir="2700000" algn="tl" rotWithShape="0">
                    <a:schemeClr val="dk1">
                      <a:alpha val="40000"/>
                    </a:schemeClr>
                  </a:outerShdw>
                </a:effectLst>
              </a:rPr>
              <a:t>6-2=4</a:t>
            </a:r>
            <a:endParaRPr lang="en-US" sz="3600" b="1" dirty="0">
              <a:ln w="0"/>
              <a:solidFill>
                <a:srgbClr val="00B0F0"/>
              </a:solidFill>
              <a:effectLst>
                <a:outerShdw blurRad="38100" dist="19050" dir="2700000" algn="tl" rotWithShape="0">
                  <a:schemeClr val="dk1">
                    <a:alpha val="40000"/>
                  </a:schemeClr>
                </a:outerShdw>
              </a:effectLst>
            </a:endParaRPr>
          </a:p>
        </p:txBody>
      </p:sp>
      <p:sp>
        <p:nvSpPr>
          <p:cNvPr id="6" name="Title 9">
            <a:extLst>
              <a:ext uri="{FF2B5EF4-FFF2-40B4-BE49-F238E27FC236}">
                <a16:creationId xmlns:a16="http://schemas.microsoft.com/office/drawing/2014/main" id="{86C7E5F8-69B7-4885-8E72-372B7A9A49A3}"/>
              </a:ext>
            </a:extLst>
          </p:cNvPr>
          <p:cNvSpPr txBox="1">
            <a:spLocks/>
          </p:cNvSpPr>
          <p:nvPr/>
        </p:nvSpPr>
        <p:spPr>
          <a:xfrm>
            <a:off x="7115068" y="4163063"/>
            <a:ext cx="1237839" cy="590931"/>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ln w="0"/>
                <a:solidFill>
                  <a:srgbClr val="00B0F0"/>
                </a:solidFill>
                <a:effectLst>
                  <a:outerShdw blurRad="38100" dist="19050" dir="2700000" algn="tl" rotWithShape="0">
                    <a:schemeClr val="dk1">
                      <a:alpha val="40000"/>
                    </a:schemeClr>
                  </a:outerShdw>
                </a:effectLst>
              </a:rPr>
              <a:t>5-2=3</a:t>
            </a:r>
            <a:endParaRPr lang="en-US" sz="3600" b="1" dirty="0">
              <a:ln w="0"/>
              <a:solidFill>
                <a:srgbClr val="00B0F0"/>
              </a:solidFill>
              <a:effectLst>
                <a:outerShdw blurRad="38100" dist="19050" dir="2700000" algn="tl" rotWithShape="0">
                  <a:schemeClr val="dk1">
                    <a:alpha val="40000"/>
                  </a:schemeClr>
                </a:outerShdw>
              </a:effectLst>
            </a:endParaRPr>
          </a:p>
        </p:txBody>
      </p:sp>
      <p:sp>
        <p:nvSpPr>
          <p:cNvPr id="7" name="Title 9">
            <a:extLst>
              <a:ext uri="{FF2B5EF4-FFF2-40B4-BE49-F238E27FC236}">
                <a16:creationId xmlns:a16="http://schemas.microsoft.com/office/drawing/2014/main" id="{E327C8DA-93C6-4B15-8E7E-2CD9183EB8E2}"/>
              </a:ext>
            </a:extLst>
          </p:cNvPr>
          <p:cNvSpPr txBox="1">
            <a:spLocks/>
          </p:cNvSpPr>
          <p:nvPr/>
        </p:nvSpPr>
        <p:spPr>
          <a:xfrm>
            <a:off x="7115068" y="4524263"/>
            <a:ext cx="1237839" cy="590931"/>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ln w="0"/>
                <a:solidFill>
                  <a:srgbClr val="00B0F0"/>
                </a:solidFill>
                <a:effectLst>
                  <a:outerShdw blurRad="38100" dist="19050" dir="2700000" algn="tl" rotWithShape="0">
                    <a:schemeClr val="dk1">
                      <a:alpha val="40000"/>
                    </a:schemeClr>
                  </a:outerShdw>
                </a:effectLst>
              </a:rPr>
              <a:t>5-3=2</a:t>
            </a:r>
            <a:endParaRPr lang="en-US" sz="3600" b="1" dirty="0">
              <a:ln w="0"/>
              <a:solidFill>
                <a:srgbClr val="00B0F0"/>
              </a:solidFill>
              <a:effectLst>
                <a:outerShdw blurRad="38100" dist="19050" dir="2700000" algn="tl" rotWithShape="0">
                  <a:schemeClr val="dk1">
                    <a:alpha val="40000"/>
                  </a:schemeClr>
                </a:outerShdw>
              </a:effectLst>
            </a:endParaRPr>
          </a:p>
        </p:txBody>
      </p:sp>
      <p:sp>
        <p:nvSpPr>
          <p:cNvPr id="8" name="Title 9">
            <a:extLst>
              <a:ext uri="{FF2B5EF4-FFF2-40B4-BE49-F238E27FC236}">
                <a16:creationId xmlns:a16="http://schemas.microsoft.com/office/drawing/2014/main" id="{0A464B23-1BA0-4669-BCF0-8C9AC27452A0}"/>
              </a:ext>
            </a:extLst>
          </p:cNvPr>
          <p:cNvSpPr txBox="1">
            <a:spLocks/>
          </p:cNvSpPr>
          <p:nvPr/>
        </p:nvSpPr>
        <p:spPr>
          <a:xfrm>
            <a:off x="7115067" y="5488057"/>
            <a:ext cx="1237839" cy="590931"/>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ln w="0"/>
                <a:solidFill>
                  <a:srgbClr val="00B0F0"/>
                </a:solidFill>
                <a:effectLst>
                  <a:outerShdw blurRad="38100" dist="19050" dir="2700000" algn="tl" rotWithShape="0">
                    <a:schemeClr val="dk1">
                      <a:alpha val="40000"/>
                    </a:schemeClr>
                  </a:outerShdw>
                </a:effectLst>
              </a:rPr>
              <a:t>7-5=2</a:t>
            </a:r>
            <a:endParaRPr lang="en-US" sz="3600" b="1" dirty="0">
              <a:ln w="0"/>
              <a:solidFill>
                <a:srgbClr val="00B0F0"/>
              </a:solidFill>
              <a:effectLst>
                <a:outerShdw blurRad="38100" dist="19050" dir="2700000" algn="tl" rotWithShape="0">
                  <a:schemeClr val="dk1">
                    <a:alpha val="40000"/>
                  </a:schemeClr>
                </a:outerShdw>
              </a:effectLst>
            </a:endParaRPr>
          </a:p>
        </p:txBody>
      </p:sp>
      <p:sp>
        <p:nvSpPr>
          <p:cNvPr id="9" name="Title 9">
            <a:extLst>
              <a:ext uri="{FF2B5EF4-FFF2-40B4-BE49-F238E27FC236}">
                <a16:creationId xmlns:a16="http://schemas.microsoft.com/office/drawing/2014/main" id="{14ECF38E-A722-4858-84A3-A8FBFFD050CE}"/>
              </a:ext>
            </a:extLst>
          </p:cNvPr>
          <p:cNvSpPr txBox="1">
            <a:spLocks/>
          </p:cNvSpPr>
          <p:nvPr/>
        </p:nvSpPr>
        <p:spPr>
          <a:xfrm>
            <a:off x="7092487" y="5789614"/>
            <a:ext cx="1237839" cy="590931"/>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3600" b="1" dirty="0">
                <a:ln w="0"/>
                <a:solidFill>
                  <a:srgbClr val="00B0F0"/>
                </a:solidFill>
                <a:effectLst>
                  <a:outerShdw blurRad="38100" dist="19050" dir="2700000" algn="tl" rotWithShape="0">
                    <a:schemeClr val="dk1">
                      <a:alpha val="40000"/>
                    </a:schemeClr>
                  </a:outerShdw>
                </a:effectLst>
              </a:rPr>
              <a:t>7-2=5</a:t>
            </a:r>
            <a:endParaRPr lang="en-US" sz="3600" b="1" dirty="0">
              <a:ln w="0"/>
              <a:solidFill>
                <a:srgbClr val="00B0F0"/>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570CF1B9-9530-42A3-A8E9-D2867C0A8035}"/>
              </a:ext>
            </a:extLst>
          </p:cNvPr>
          <p:cNvSpPr/>
          <p:nvPr/>
        </p:nvSpPr>
        <p:spPr>
          <a:xfrm>
            <a:off x="3313177" y="2721114"/>
            <a:ext cx="1473481" cy="707886"/>
          </a:xfrm>
          <a:prstGeom prst="rect">
            <a:avLst/>
          </a:prstGeom>
          <a:noFill/>
        </p:spPr>
        <p:txBody>
          <a:bodyPr wrap="none" lIns="91440" tIns="45720" rIns="91440" bIns="45720">
            <a:spAutoFit/>
          </a:bodyPr>
          <a:lstStyle/>
          <a:p>
            <a:pPr algn="ctr"/>
            <a:r>
              <a:rPr lang="el-GR" sz="4000" dirty="0">
                <a:ln w="0"/>
                <a:solidFill>
                  <a:srgbClr val="FF0000"/>
                </a:solidFill>
                <a:effectLst>
                  <a:outerShdw blurRad="38100" dist="19050" dir="2700000" algn="tl" rotWithShape="0">
                    <a:schemeClr val="dk1">
                      <a:alpha val="40000"/>
                    </a:schemeClr>
                  </a:outerShdw>
                </a:effectLst>
              </a:rPr>
              <a:t>4</a:t>
            </a:r>
            <a:r>
              <a:rPr lang="el-GR" sz="4000" b="0" cap="none" spc="0" dirty="0">
                <a:ln w="0"/>
                <a:solidFill>
                  <a:srgbClr val="FF0000"/>
                </a:solidFill>
                <a:effectLst>
                  <a:outerShdw blurRad="38100" dist="19050" dir="2700000" algn="tl" rotWithShape="0">
                    <a:schemeClr val="dk1">
                      <a:alpha val="40000"/>
                    </a:schemeClr>
                  </a:outerShdw>
                </a:effectLst>
              </a:rPr>
              <a:t>+2=6</a:t>
            </a:r>
            <a:endParaRPr lang="en-US" sz="4000" b="0" cap="none" spc="0" dirty="0">
              <a:ln w="0"/>
              <a:solidFill>
                <a:srgbClr val="FF0000"/>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1527F5C0-04EE-4051-930C-CC6B98BA13C8}"/>
              </a:ext>
            </a:extLst>
          </p:cNvPr>
          <p:cNvSpPr/>
          <p:nvPr/>
        </p:nvSpPr>
        <p:spPr>
          <a:xfrm>
            <a:off x="3296899" y="3077701"/>
            <a:ext cx="1473480" cy="707886"/>
          </a:xfrm>
          <a:prstGeom prst="rect">
            <a:avLst/>
          </a:prstGeom>
          <a:noFill/>
        </p:spPr>
        <p:txBody>
          <a:bodyPr wrap="none" lIns="91440" tIns="45720" rIns="91440" bIns="45720">
            <a:spAutoFit/>
          </a:bodyPr>
          <a:lstStyle/>
          <a:p>
            <a:pPr algn="ctr"/>
            <a:r>
              <a:rPr lang="el-GR" sz="4000" b="0" cap="none" spc="0" dirty="0">
                <a:ln w="0"/>
                <a:solidFill>
                  <a:srgbClr val="FF0000"/>
                </a:solidFill>
                <a:effectLst>
                  <a:outerShdw blurRad="38100" dist="19050" dir="2700000" algn="tl" rotWithShape="0">
                    <a:schemeClr val="dk1">
                      <a:alpha val="40000"/>
                    </a:schemeClr>
                  </a:outerShdw>
                </a:effectLst>
              </a:rPr>
              <a:t>2+4=6</a:t>
            </a:r>
            <a:endParaRPr lang="en-US" sz="4000" b="0" cap="none" spc="0" dirty="0">
              <a:ln w="0"/>
              <a:solidFill>
                <a:srgbClr val="FF0000"/>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EB924650-414B-4F0B-B759-FFD6EBE48CA3}"/>
              </a:ext>
            </a:extLst>
          </p:cNvPr>
          <p:cNvSpPr/>
          <p:nvPr/>
        </p:nvSpPr>
        <p:spPr>
          <a:xfrm>
            <a:off x="3296899" y="4043375"/>
            <a:ext cx="1473481" cy="707886"/>
          </a:xfrm>
          <a:prstGeom prst="rect">
            <a:avLst/>
          </a:prstGeom>
          <a:noFill/>
        </p:spPr>
        <p:txBody>
          <a:bodyPr wrap="none" lIns="91440" tIns="45720" rIns="91440" bIns="45720">
            <a:spAutoFit/>
          </a:bodyPr>
          <a:lstStyle/>
          <a:p>
            <a:pPr algn="ctr"/>
            <a:r>
              <a:rPr lang="el-GR" sz="4000" b="0" cap="none" spc="0" dirty="0">
                <a:ln w="0"/>
                <a:solidFill>
                  <a:srgbClr val="FF0000"/>
                </a:solidFill>
                <a:effectLst>
                  <a:outerShdw blurRad="38100" dist="19050" dir="2700000" algn="tl" rotWithShape="0">
                    <a:schemeClr val="dk1">
                      <a:alpha val="40000"/>
                    </a:schemeClr>
                  </a:outerShdw>
                </a:effectLst>
              </a:rPr>
              <a:t>2+3=5</a:t>
            </a:r>
            <a:endParaRPr lang="en-US" sz="4000" b="0" cap="none" spc="0" dirty="0">
              <a:ln w="0"/>
              <a:solidFill>
                <a:srgbClr val="FF0000"/>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07818B8F-55F2-4B95-A590-72EB789133E9}"/>
              </a:ext>
            </a:extLst>
          </p:cNvPr>
          <p:cNvSpPr/>
          <p:nvPr/>
        </p:nvSpPr>
        <p:spPr>
          <a:xfrm>
            <a:off x="3304415" y="4420232"/>
            <a:ext cx="1473481" cy="707886"/>
          </a:xfrm>
          <a:prstGeom prst="rect">
            <a:avLst/>
          </a:prstGeom>
          <a:noFill/>
        </p:spPr>
        <p:txBody>
          <a:bodyPr wrap="none" lIns="91440" tIns="45720" rIns="91440" bIns="45720">
            <a:spAutoFit/>
          </a:bodyPr>
          <a:lstStyle/>
          <a:p>
            <a:pPr algn="ctr"/>
            <a:r>
              <a:rPr lang="el-GR" sz="4000" dirty="0">
                <a:ln w="0"/>
                <a:solidFill>
                  <a:srgbClr val="FF0000"/>
                </a:solidFill>
                <a:effectLst>
                  <a:outerShdw blurRad="38100" dist="19050" dir="2700000" algn="tl" rotWithShape="0">
                    <a:schemeClr val="dk1">
                      <a:alpha val="40000"/>
                    </a:schemeClr>
                  </a:outerShdw>
                </a:effectLst>
              </a:rPr>
              <a:t>3</a:t>
            </a:r>
            <a:r>
              <a:rPr lang="el-GR" sz="4000" b="0" cap="none" spc="0" dirty="0">
                <a:ln w="0"/>
                <a:solidFill>
                  <a:srgbClr val="FF0000"/>
                </a:solidFill>
                <a:effectLst>
                  <a:outerShdw blurRad="38100" dist="19050" dir="2700000" algn="tl" rotWithShape="0">
                    <a:schemeClr val="dk1">
                      <a:alpha val="40000"/>
                    </a:schemeClr>
                  </a:outerShdw>
                </a:effectLst>
              </a:rPr>
              <a:t>+2=5</a:t>
            </a:r>
            <a:endParaRPr lang="en-US" sz="4000" b="0" cap="none" spc="0" dirty="0">
              <a:ln w="0"/>
              <a:solidFill>
                <a:srgbClr val="FF0000"/>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2DC0DB9E-7880-4E08-A361-CB380B27470C}"/>
              </a:ext>
            </a:extLst>
          </p:cNvPr>
          <p:cNvSpPr/>
          <p:nvPr/>
        </p:nvSpPr>
        <p:spPr>
          <a:xfrm>
            <a:off x="3296899" y="5364290"/>
            <a:ext cx="1473481" cy="707886"/>
          </a:xfrm>
          <a:prstGeom prst="rect">
            <a:avLst/>
          </a:prstGeom>
          <a:noFill/>
        </p:spPr>
        <p:txBody>
          <a:bodyPr wrap="none" lIns="91440" tIns="45720" rIns="91440" bIns="45720">
            <a:spAutoFit/>
          </a:bodyPr>
          <a:lstStyle/>
          <a:p>
            <a:pPr algn="ctr"/>
            <a:r>
              <a:rPr lang="el-GR" sz="4000" dirty="0">
                <a:ln w="0"/>
                <a:solidFill>
                  <a:srgbClr val="FF0000"/>
                </a:solidFill>
                <a:effectLst>
                  <a:outerShdw blurRad="38100" dist="19050" dir="2700000" algn="tl" rotWithShape="0">
                    <a:schemeClr val="dk1">
                      <a:alpha val="40000"/>
                    </a:schemeClr>
                  </a:outerShdw>
                </a:effectLst>
              </a:rPr>
              <a:t>5</a:t>
            </a:r>
            <a:r>
              <a:rPr lang="el-GR" sz="4000" b="0" cap="none" spc="0" dirty="0">
                <a:ln w="0"/>
                <a:solidFill>
                  <a:srgbClr val="FF0000"/>
                </a:solidFill>
                <a:effectLst>
                  <a:outerShdw blurRad="38100" dist="19050" dir="2700000" algn="tl" rotWithShape="0">
                    <a:schemeClr val="dk1">
                      <a:alpha val="40000"/>
                    </a:schemeClr>
                  </a:outerShdw>
                </a:effectLst>
              </a:rPr>
              <a:t>+2=7</a:t>
            </a:r>
            <a:endParaRPr lang="en-US" sz="4000" b="0" cap="none" spc="0" dirty="0">
              <a:ln w="0"/>
              <a:solidFill>
                <a:srgbClr val="FF0000"/>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083731FB-89F5-42D5-AFD1-B1593072A702}"/>
              </a:ext>
            </a:extLst>
          </p:cNvPr>
          <p:cNvSpPr/>
          <p:nvPr/>
        </p:nvSpPr>
        <p:spPr>
          <a:xfrm>
            <a:off x="3316247" y="5725045"/>
            <a:ext cx="1473481" cy="707886"/>
          </a:xfrm>
          <a:prstGeom prst="rect">
            <a:avLst/>
          </a:prstGeom>
          <a:noFill/>
        </p:spPr>
        <p:txBody>
          <a:bodyPr wrap="none" lIns="91440" tIns="45720" rIns="91440" bIns="45720">
            <a:spAutoFit/>
          </a:bodyPr>
          <a:lstStyle/>
          <a:p>
            <a:pPr algn="ctr"/>
            <a:r>
              <a:rPr lang="el-GR" sz="4000" b="0" cap="none" spc="0" dirty="0">
                <a:ln w="0"/>
                <a:solidFill>
                  <a:srgbClr val="FF0000"/>
                </a:solidFill>
                <a:effectLst>
                  <a:outerShdw blurRad="38100" dist="19050" dir="2700000" algn="tl" rotWithShape="0">
                    <a:schemeClr val="dk1">
                      <a:alpha val="40000"/>
                    </a:schemeClr>
                  </a:outerShdw>
                </a:effectLst>
              </a:rPr>
              <a:t>2+5=7</a:t>
            </a:r>
            <a:endParaRPr lang="en-US" sz="4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6261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additive="base">
                                        <p:cTn id="77" dur="500" fill="hold"/>
                                        <p:tgtEl>
                                          <p:spTgt spid="9"/>
                                        </p:tgtEl>
                                        <p:attrNameLst>
                                          <p:attrName>ppt_x</p:attrName>
                                        </p:attrNameLst>
                                      </p:cBhvr>
                                      <p:tavLst>
                                        <p:tav tm="0">
                                          <p:val>
                                            <p:strVal val="#ppt_x"/>
                                          </p:val>
                                        </p:tav>
                                        <p:tav tm="100000">
                                          <p:val>
                                            <p:strVal val="#ppt_x"/>
                                          </p:val>
                                        </p:tav>
                                      </p:tavLst>
                                    </p:anim>
                                    <p:anim calcmode="lin" valueType="num">
                                      <p:cBhvr additive="base">
                                        <p:cTn id="7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0CF482-07A3-435F-B26F-E60C4338BFC2}"/>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C0912A38-D88D-4DEB-B8AB-AC43AD88033C}"/>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529901E5-F7D1-42AA-8F31-D08B8798692B}"/>
              </a:ext>
            </a:extLst>
          </p:cNvPr>
          <p:cNvPicPr>
            <a:picLocks noChangeAspect="1"/>
          </p:cNvPicPr>
          <p:nvPr/>
        </p:nvPicPr>
        <p:blipFill>
          <a:blip r:embed="rId2"/>
          <a:stretch>
            <a:fillRect/>
          </a:stretch>
        </p:blipFill>
        <p:spPr>
          <a:xfrm>
            <a:off x="1021245" y="2488"/>
            <a:ext cx="8596668" cy="6652312"/>
          </a:xfrm>
          <a:prstGeom prst="rect">
            <a:avLst/>
          </a:prstGeom>
        </p:spPr>
      </p:pic>
      <p:sp>
        <p:nvSpPr>
          <p:cNvPr id="6" name="TextBox 5">
            <a:extLst>
              <a:ext uri="{FF2B5EF4-FFF2-40B4-BE49-F238E27FC236}">
                <a16:creationId xmlns:a16="http://schemas.microsoft.com/office/drawing/2014/main" id="{526D9AA2-8216-4178-9D32-AE190352940B}"/>
              </a:ext>
            </a:extLst>
          </p:cNvPr>
          <p:cNvSpPr txBox="1"/>
          <p:nvPr/>
        </p:nvSpPr>
        <p:spPr>
          <a:xfrm>
            <a:off x="6561831" y="1929756"/>
            <a:ext cx="3056082" cy="1569660"/>
          </a:xfrm>
          <a:prstGeom prst="rect">
            <a:avLst/>
          </a:prstGeom>
          <a:noFill/>
        </p:spPr>
        <p:txBody>
          <a:bodyPr wrap="square" rtlCol="0">
            <a:spAutoFit/>
          </a:bodyPr>
          <a:lstStyle/>
          <a:p>
            <a:pPr marL="457200" indent="-457200">
              <a:buAutoNum type="arabicPlain" startAt="6"/>
            </a:pPr>
            <a:r>
              <a:rPr lang="el-GR" sz="2400" b="1" dirty="0">
                <a:solidFill>
                  <a:srgbClr val="FF0000"/>
                </a:solidFill>
              </a:rPr>
              <a:t>  1            7</a:t>
            </a:r>
          </a:p>
          <a:p>
            <a:pPr marL="457200" indent="-457200">
              <a:buAutoNum type="arabicPlain"/>
            </a:pPr>
            <a:r>
              <a:rPr lang="el-GR" sz="2400" b="1" dirty="0">
                <a:solidFill>
                  <a:srgbClr val="FF0000"/>
                </a:solidFill>
              </a:rPr>
              <a:t>6            7</a:t>
            </a:r>
          </a:p>
          <a:p>
            <a:pPr marL="457200" indent="-457200">
              <a:buAutoNum type="arabicPlain" startAt="7"/>
            </a:pPr>
            <a:r>
              <a:rPr lang="el-GR" sz="2400" b="1" dirty="0">
                <a:solidFill>
                  <a:srgbClr val="FF0000"/>
                </a:solidFill>
              </a:rPr>
              <a:t>1          6</a:t>
            </a:r>
          </a:p>
          <a:p>
            <a:r>
              <a:rPr lang="el-GR" sz="2400" b="1" dirty="0">
                <a:solidFill>
                  <a:srgbClr val="FF0000"/>
                </a:solidFill>
              </a:rPr>
              <a:t>7    6            1</a:t>
            </a:r>
          </a:p>
        </p:txBody>
      </p:sp>
      <p:sp>
        <p:nvSpPr>
          <p:cNvPr id="7" name="TextBox 6">
            <a:extLst>
              <a:ext uri="{FF2B5EF4-FFF2-40B4-BE49-F238E27FC236}">
                <a16:creationId xmlns:a16="http://schemas.microsoft.com/office/drawing/2014/main" id="{17A1A674-E034-40A3-93F7-1848F1EE10C2}"/>
              </a:ext>
            </a:extLst>
          </p:cNvPr>
          <p:cNvSpPr txBox="1"/>
          <p:nvPr/>
        </p:nvSpPr>
        <p:spPr>
          <a:xfrm>
            <a:off x="2263497" y="4607029"/>
            <a:ext cx="3056082" cy="1569660"/>
          </a:xfrm>
          <a:prstGeom prst="rect">
            <a:avLst/>
          </a:prstGeom>
          <a:noFill/>
        </p:spPr>
        <p:txBody>
          <a:bodyPr wrap="square" rtlCol="0">
            <a:spAutoFit/>
          </a:bodyPr>
          <a:lstStyle/>
          <a:p>
            <a:pPr marL="457200" indent="-457200">
              <a:buAutoNum type="arabicPlain" startAt="4"/>
            </a:pPr>
            <a:r>
              <a:rPr lang="el-GR" sz="2400" b="1" dirty="0">
                <a:solidFill>
                  <a:srgbClr val="FF0000"/>
                </a:solidFill>
              </a:rPr>
              <a:t>     1           5    </a:t>
            </a:r>
          </a:p>
          <a:p>
            <a:pPr marL="457200" indent="-457200">
              <a:buAutoNum type="arabicPlain"/>
            </a:pPr>
            <a:r>
              <a:rPr lang="el-GR" sz="2400" b="1" dirty="0">
                <a:solidFill>
                  <a:srgbClr val="FF0000"/>
                </a:solidFill>
              </a:rPr>
              <a:t>    4           5</a:t>
            </a:r>
          </a:p>
          <a:p>
            <a:r>
              <a:rPr lang="el-GR" sz="2400" b="1" dirty="0">
                <a:solidFill>
                  <a:srgbClr val="FF0000"/>
                </a:solidFill>
              </a:rPr>
              <a:t>5       1          4</a:t>
            </a:r>
          </a:p>
          <a:p>
            <a:r>
              <a:rPr lang="el-GR" sz="2400" b="1" dirty="0">
                <a:solidFill>
                  <a:srgbClr val="FF0000"/>
                </a:solidFill>
              </a:rPr>
              <a:t>5       4           1</a:t>
            </a:r>
          </a:p>
        </p:txBody>
      </p:sp>
      <p:sp>
        <p:nvSpPr>
          <p:cNvPr id="8" name="TextBox 7">
            <a:extLst>
              <a:ext uri="{FF2B5EF4-FFF2-40B4-BE49-F238E27FC236}">
                <a16:creationId xmlns:a16="http://schemas.microsoft.com/office/drawing/2014/main" id="{2F713549-B1D2-47D9-9244-450775526BAC}"/>
              </a:ext>
            </a:extLst>
          </p:cNvPr>
          <p:cNvSpPr txBox="1"/>
          <p:nvPr/>
        </p:nvSpPr>
        <p:spPr>
          <a:xfrm>
            <a:off x="6389876" y="4607029"/>
            <a:ext cx="3056082" cy="1569660"/>
          </a:xfrm>
          <a:prstGeom prst="rect">
            <a:avLst/>
          </a:prstGeom>
          <a:noFill/>
        </p:spPr>
        <p:txBody>
          <a:bodyPr wrap="square" rtlCol="0">
            <a:spAutoFit/>
          </a:bodyPr>
          <a:lstStyle/>
          <a:p>
            <a:r>
              <a:rPr lang="el-GR" sz="2400" b="1" dirty="0">
                <a:solidFill>
                  <a:srgbClr val="FF0000"/>
                </a:solidFill>
              </a:rPr>
              <a:t>3     1           4    </a:t>
            </a:r>
          </a:p>
          <a:p>
            <a:pPr marL="457200" indent="-457200">
              <a:buAutoNum type="arabicPlain"/>
            </a:pPr>
            <a:r>
              <a:rPr lang="el-GR" sz="2400" b="1" dirty="0">
                <a:solidFill>
                  <a:srgbClr val="FF0000"/>
                </a:solidFill>
              </a:rPr>
              <a:t>    3           4</a:t>
            </a:r>
          </a:p>
          <a:p>
            <a:r>
              <a:rPr lang="el-GR" sz="2400" b="1" dirty="0">
                <a:solidFill>
                  <a:srgbClr val="FF0000"/>
                </a:solidFill>
              </a:rPr>
              <a:t>4       1          3</a:t>
            </a:r>
          </a:p>
          <a:p>
            <a:r>
              <a:rPr lang="el-GR" sz="2400" b="1" dirty="0">
                <a:solidFill>
                  <a:srgbClr val="FF0000"/>
                </a:solidFill>
              </a:rPr>
              <a:t>4       3           1</a:t>
            </a:r>
          </a:p>
        </p:txBody>
      </p:sp>
    </p:spTree>
    <p:extLst>
      <p:ext uri="{BB962C8B-B14F-4D97-AF65-F5344CB8AC3E}">
        <p14:creationId xmlns:p14="http://schemas.microsoft.com/office/powerpoint/2010/main" val="28277482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043E733-A66F-43BA-9FEE-88EBBA1003FD}"/>
              </a:ext>
            </a:extLst>
          </p:cNvPr>
          <p:cNvPicPr>
            <a:picLocks noChangeAspect="1"/>
          </p:cNvPicPr>
          <p:nvPr/>
        </p:nvPicPr>
        <p:blipFill>
          <a:blip r:embed="rId2"/>
          <a:stretch>
            <a:fillRect/>
          </a:stretch>
        </p:blipFill>
        <p:spPr>
          <a:xfrm>
            <a:off x="885373" y="131236"/>
            <a:ext cx="9610872" cy="6595527"/>
          </a:xfrm>
          <a:prstGeom prst="rect">
            <a:avLst/>
          </a:prstGeom>
        </p:spPr>
      </p:pic>
      <p:sp>
        <p:nvSpPr>
          <p:cNvPr id="5" name="Ελεύθερη σχεδίαση: Σχήμα 4">
            <a:extLst>
              <a:ext uri="{FF2B5EF4-FFF2-40B4-BE49-F238E27FC236}">
                <a16:creationId xmlns:a16="http://schemas.microsoft.com/office/drawing/2014/main" id="{A772EFED-8793-478D-A7BD-078900BFC938}"/>
              </a:ext>
            </a:extLst>
          </p:cNvPr>
          <p:cNvSpPr/>
          <p:nvPr/>
        </p:nvSpPr>
        <p:spPr>
          <a:xfrm>
            <a:off x="6096000" y="1601067"/>
            <a:ext cx="2011680" cy="1035942"/>
          </a:xfrm>
          <a:custGeom>
            <a:avLst/>
            <a:gdLst>
              <a:gd name="connsiteX0" fmla="*/ 2011680 w 2011680"/>
              <a:gd name="connsiteY0" fmla="*/ 98474 h 1035942"/>
              <a:gd name="connsiteX1" fmla="*/ 1941342 w 2011680"/>
              <a:gd name="connsiteY1" fmla="*/ 84406 h 1035942"/>
              <a:gd name="connsiteX2" fmla="*/ 1899138 w 2011680"/>
              <a:gd name="connsiteY2" fmla="*/ 70338 h 1035942"/>
              <a:gd name="connsiteX3" fmla="*/ 1631852 w 2011680"/>
              <a:gd name="connsiteY3" fmla="*/ 42203 h 1035942"/>
              <a:gd name="connsiteX4" fmla="*/ 1575582 w 2011680"/>
              <a:gd name="connsiteY4" fmla="*/ 28135 h 1035942"/>
              <a:gd name="connsiteX5" fmla="*/ 1294228 w 2011680"/>
              <a:gd name="connsiteY5" fmla="*/ 0 h 1035942"/>
              <a:gd name="connsiteX6" fmla="*/ 773723 w 2011680"/>
              <a:gd name="connsiteY6" fmla="*/ 14068 h 1035942"/>
              <a:gd name="connsiteX7" fmla="*/ 647114 w 2011680"/>
              <a:gd name="connsiteY7" fmla="*/ 42203 h 1035942"/>
              <a:gd name="connsiteX8" fmla="*/ 576775 w 2011680"/>
              <a:gd name="connsiteY8" fmla="*/ 56271 h 1035942"/>
              <a:gd name="connsiteX9" fmla="*/ 464234 w 2011680"/>
              <a:gd name="connsiteY9" fmla="*/ 112541 h 1035942"/>
              <a:gd name="connsiteX10" fmla="*/ 407963 w 2011680"/>
              <a:gd name="connsiteY10" fmla="*/ 140677 h 1035942"/>
              <a:gd name="connsiteX11" fmla="*/ 337625 w 2011680"/>
              <a:gd name="connsiteY11" fmla="*/ 182880 h 1035942"/>
              <a:gd name="connsiteX12" fmla="*/ 295422 w 2011680"/>
              <a:gd name="connsiteY12" fmla="*/ 211015 h 1035942"/>
              <a:gd name="connsiteX13" fmla="*/ 253218 w 2011680"/>
              <a:gd name="connsiteY13" fmla="*/ 225083 h 1035942"/>
              <a:gd name="connsiteX14" fmla="*/ 211015 w 2011680"/>
              <a:gd name="connsiteY14" fmla="*/ 267286 h 1035942"/>
              <a:gd name="connsiteX15" fmla="*/ 126609 w 2011680"/>
              <a:gd name="connsiteY15" fmla="*/ 337625 h 1035942"/>
              <a:gd name="connsiteX16" fmla="*/ 70338 w 2011680"/>
              <a:gd name="connsiteY16" fmla="*/ 422031 h 1035942"/>
              <a:gd name="connsiteX17" fmla="*/ 42203 w 2011680"/>
              <a:gd name="connsiteY17" fmla="*/ 464234 h 1035942"/>
              <a:gd name="connsiteX18" fmla="*/ 0 w 2011680"/>
              <a:gd name="connsiteY18" fmla="*/ 548640 h 1035942"/>
              <a:gd name="connsiteX19" fmla="*/ 28135 w 2011680"/>
              <a:gd name="connsiteY19" fmla="*/ 731520 h 1035942"/>
              <a:gd name="connsiteX20" fmla="*/ 56271 w 2011680"/>
              <a:gd name="connsiteY20" fmla="*/ 759655 h 1035942"/>
              <a:gd name="connsiteX21" fmla="*/ 84406 w 2011680"/>
              <a:gd name="connsiteY21" fmla="*/ 801858 h 1035942"/>
              <a:gd name="connsiteX22" fmla="*/ 126609 w 2011680"/>
              <a:gd name="connsiteY22" fmla="*/ 829994 h 1035942"/>
              <a:gd name="connsiteX23" fmla="*/ 154745 w 2011680"/>
              <a:gd name="connsiteY23" fmla="*/ 858129 h 1035942"/>
              <a:gd name="connsiteX24" fmla="*/ 323557 w 2011680"/>
              <a:gd name="connsiteY24" fmla="*/ 928468 h 1035942"/>
              <a:gd name="connsiteX25" fmla="*/ 393895 w 2011680"/>
              <a:gd name="connsiteY25" fmla="*/ 956603 h 1035942"/>
              <a:gd name="connsiteX26" fmla="*/ 450166 w 2011680"/>
              <a:gd name="connsiteY26" fmla="*/ 984738 h 1035942"/>
              <a:gd name="connsiteX27" fmla="*/ 520505 w 2011680"/>
              <a:gd name="connsiteY27" fmla="*/ 998806 h 1035942"/>
              <a:gd name="connsiteX28" fmla="*/ 562708 w 2011680"/>
              <a:gd name="connsiteY28" fmla="*/ 1026941 h 1035942"/>
              <a:gd name="connsiteX29" fmla="*/ 914400 w 2011680"/>
              <a:gd name="connsiteY29" fmla="*/ 998806 h 1035942"/>
              <a:gd name="connsiteX30" fmla="*/ 970671 w 2011680"/>
              <a:gd name="connsiteY30" fmla="*/ 984738 h 1035942"/>
              <a:gd name="connsiteX31" fmla="*/ 1069145 w 2011680"/>
              <a:gd name="connsiteY31" fmla="*/ 928468 h 1035942"/>
              <a:gd name="connsiteX32" fmla="*/ 1125415 w 2011680"/>
              <a:gd name="connsiteY32" fmla="*/ 914400 h 1035942"/>
              <a:gd name="connsiteX33" fmla="*/ 1153551 w 2011680"/>
              <a:gd name="connsiteY33" fmla="*/ 886265 h 1035942"/>
              <a:gd name="connsiteX34" fmla="*/ 1252025 w 2011680"/>
              <a:gd name="connsiteY34" fmla="*/ 844061 h 1035942"/>
              <a:gd name="connsiteX35" fmla="*/ 1350498 w 2011680"/>
              <a:gd name="connsiteY35" fmla="*/ 801858 h 1035942"/>
              <a:gd name="connsiteX36" fmla="*/ 1434905 w 2011680"/>
              <a:gd name="connsiteY36" fmla="*/ 759655 h 1035942"/>
              <a:gd name="connsiteX37" fmla="*/ 1519311 w 2011680"/>
              <a:gd name="connsiteY37" fmla="*/ 731520 h 1035942"/>
              <a:gd name="connsiteX38" fmla="*/ 1631852 w 2011680"/>
              <a:gd name="connsiteY38" fmla="*/ 661181 h 1035942"/>
              <a:gd name="connsiteX39" fmla="*/ 1688123 w 2011680"/>
              <a:gd name="connsiteY39" fmla="*/ 618978 h 1035942"/>
              <a:gd name="connsiteX40" fmla="*/ 1744394 w 2011680"/>
              <a:gd name="connsiteY40" fmla="*/ 590843 h 1035942"/>
              <a:gd name="connsiteX41" fmla="*/ 1842868 w 2011680"/>
              <a:gd name="connsiteY41" fmla="*/ 506437 h 1035942"/>
              <a:gd name="connsiteX42" fmla="*/ 1871003 w 2011680"/>
              <a:gd name="connsiteY42" fmla="*/ 478301 h 1035942"/>
              <a:gd name="connsiteX43" fmla="*/ 1885071 w 2011680"/>
              <a:gd name="connsiteY43" fmla="*/ 436098 h 1035942"/>
              <a:gd name="connsiteX44" fmla="*/ 1927274 w 2011680"/>
              <a:gd name="connsiteY44" fmla="*/ 407963 h 1035942"/>
              <a:gd name="connsiteX45" fmla="*/ 1955409 w 2011680"/>
              <a:gd name="connsiteY45" fmla="*/ 365760 h 1035942"/>
              <a:gd name="connsiteX46" fmla="*/ 1941342 w 2011680"/>
              <a:gd name="connsiteY46" fmla="*/ 267286 h 1035942"/>
              <a:gd name="connsiteX47" fmla="*/ 1913206 w 2011680"/>
              <a:gd name="connsiteY47" fmla="*/ 225083 h 1035942"/>
              <a:gd name="connsiteX48" fmla="*/ 1871003 w 2011680"/>
              <a:gd name="connsiteY48" fmla="*/ 154745 h 1035942"/>
              <a:gd name="connsiteX49" fmla="*/ 1786597 w 2011680"/>
              <a:gd name="connsiteY49" fmla="*/ 84406 h 1035942"/>
              <a:gd name="connsiteX50" fmla="*/ 1744394 w 2011680"/>
              <a:gd name="connsiteY50" fmla="*/ 70338 h 1035942"/>
              <a:gd name="connsiteX51" fmla="*/ 1645920 w 2011680"/>
              <a:gd name="connsiteY51" fmla="*/ 42203 h 1035942"/>
              <a:gd name="connsiteX52" fmla="*/ 1547446 w 2011680"/>
              <a:gd name="connsiteY52" fmla="*/ 56271 h 1035942"/>
              <a:gd name="connsiteX53" fmla="*/ 1463040 w 2011680"/>
              <a:gd name="connsiteY53" fmla="*/ 70338 h 103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11680" h="1035942">
                <a:moveTo>
                  <a:pt x="2011680" y="98474"/>
                </a:moveTo>
                <a:cubicBezTo>
                  <a:pt x="1988234" y="93785"/>
                  <a:pt x="1964538" y="90205"/>
                  <a:pt x="1941342" y="84406"/>
                </a:cubicBezTo>
                <a:cubicBezTo>
                  <a:pt x="1926956" y="80809"/>
                  <a:pt x="1913728" y="72991"/>
                  <a:pt x="1899138" y="70338"/>
                </a:cubicBezTo>
                <a:cubicBezTo>
                  <a:pt x="1837672" y="59163"/>
                  <a:pt x="1683862" y="46931"/>
                  <a:pt x="1631852" y="42203"/>
                </a:cubicBezTo>
                <a:cubicBezTo>
                  <a:pt x="1613095" y="37514"/>
                  <a:pt x="1594767" y="30533"/>
                  <a:pt x="1575582" y="28135"/>
                </a:cubicBezTo>
                <a:cubicBezTo>
                  <a:pt x="1482057" y="16444"/>
                  <a:pt x="1294228" y="0"/>
                  <a:pt x="1294228" y="0"/>
                </a:cubicBezTo>
                <a:lnTo>
                  <a:pt x="773723" y="14068"/>
                </a:lnTo>
                <a:cubicBezTo>
                  <a:pt x="678600" y="18492"/>
                  <a:pt x="714344" y="25395"/>
                  <a:pt x="647114" y="42203"/>
                </a:cubicBezTo>
                <a:cubicBezTo>
                  <a:pt x="623917" y="48002"/>
                  <a:pt x="600221" y="51582"/>
                  <a:pt x="576775" y="56271"/>
                </a:cubicBezTo>
                <a:lnTo>
                  <a:pt x="464234" y="112541"/>
                </a:lnTo>
                <a:cubicBezTo>
                  <a:pt x="445477" y="121920"/>
                  <a:pt x="425945" y="129887"/>
                  <a:pt x="407963" y="140677"/>
                </a:cubicBezTo>
                <a:cubicBezTo>
                  <a:pt x="384517" y="154745"/>
                  <a:pt x="360811" y="168389"/>
                  <a:pt x="337625" y="182880"/>
                </a:cubicBezTo>
                <a:cubicBezTo>
                  <a:pt x="323288" y="191841"/>
                  <a:pt x="310544" y="203454"/>
                  <a:pt x="295422" y="211015"/>
                </a:cubicBezTo>
                <a:cubicBezTo>
                  <a:pt x="282159" y="217647"/>
                  <a:pt x="267286" y="220394"/>
                  <a:pt x="253218" y="225083"/>
                </a:cubicBezTo>
                <a:cubicBezTo>
                  <a:pt x="239150" y="239151"/>
                  <a:pt x="226299" y="254550"/>
                  <a:pt x="211015" y="267286"/>
                </a:cubicBezTo>
                <a:cubicBezTo>
                  <a:pt x="159677" y="310067"/>
                  <a:pt x="172037" y="279217"/>
                  <a:pt x="126609" y="337625"/>
                </a:cubicBezTo>
                <a:cubicBezTo>
                  <a:pt x="105849" y="364317"/>
                  <a:pt x="89095" y="393896"/>
                  <a:pt x="70338" y="422031"/>
                </a:cubicBezTo>
                <a:cubicBezTo>
                  <a:pt x="60960" y="436099"/>
                  <a:pt x="47550" y="448194"/>
                  <a:pt x="42203" y="464234"/>
                </a:cubicBezTo>
                <a:cubicBezTo>
                  <a:pt x="22788" y="522477"/>
                  <a:pt x="36360" y="494099"/>
                  <a:pt x="0" y="548640"/>
                </a:cubicBezTo>
                <a:cubicBezTo>
                  <a:pt x="811" y="556750"/>
                  <a:pt x="3802" y="690965"/>
                  <a:pt x="28135" y="731520"/>
                </a:cubicBezTo>
                <a:cubicBezTo>
                  <a:pt x="34959" y="742893"/>
                  <a:pt x="47985" y="749298"/>
                  <a:pt x="56271" y="759655"/>
                </a:cubicBezTo>
                <a:cubicBezTo>
                  <a:pt x="66833" y="772857"/>
                  <a:pt x="72451" y="789903"/>
                  <a:pt x="84406" y="801858"/>
                </a:cubicBezTo>
                <a:cubicBezTo>
                  <a:pt x="96361" y="813813"/>
                  <a:pt x="113407" y="819432"/>
                  <a:pt x="126609" y="829994"/>
                </a:cubicBezTo>
                <a:cubicBezTo>
                  <a:pt x="136966" y="838279"/>
                  <a:pt x="143372" y="851305"/>
                  <a:pt x="154745" y="858129"/>
                </a:cubicBezTo>
                <a:cubicBezTo>
                  <a:pt x="301620" y="946254"/>
                  <a:pt x="218741" y="893529"/>
                  <a:pt x="323557" y="928468"/>
                </a:cubicBezTo>
                <a:cubicBezTo>
                  <a:pt x="347513" y="936453"/>
                  <a:pt x="370819" y="946347"/>
                  <a:pt x="393895" y="956603"/>
                </a:cubicBezTo>
                <a:cubicBezTo>
                  <a:pt x="413058" y="965120"/>
                  <a:pt x="430271" y="978106"/>
                  <a:pt x="450166" y="984738"/>
                </a:cubicBezTo>
                <a:cubicBezTo>
                  <a:pt x="472850" y="992299"/>
                  <a:pt x="497059" y="994117"/>
                  <a:pt x="520505" y="998806"/>
                </a:cubicBezTo>
                <a:cubicBezTo>
                  <a:pt x="534573" y="1008184"/>
                  <a:pt x="545814" y="1026265"/>
                  <a:pt x="562708" y="1026941"/>
                </a:cubicBezTo>
                <a:cubicBezTo>
                  <a:pt x="944650" y="1042219"/>
                  <a:pt x="765951" y="1041221"/>
                  <a:pt x="914400" y="998806"/>
                </a:cubicBezTo>
                <a:cubicBezTo>
                  <a:pt x="932990" y="993494"/>
                  <a:pt x="952568" y="991527"/>
                  <a:pt x="970671" y="984738"/>
                </a:cubicBezTo>
                <a:cubicBezTo>
                  <a:pt x="1204301" y="897127"/>
                  <a:pt x="878695" y="1010090"/>
                  <a:pt x="1069145" y="928468"/>
                </a:cubicBezTo>
                <a:cubicBezTo>
                  <a:pt x="1086916" y="920852"/>
                  <a:pt x="1106658" y="919089"/>
                  <a:pt x="1125415" y="914400"/>
                </a:cubicBezTo>
                <a:cubicBezTo>
                  <a:pt x="1134794" y="905022"/>
                  <a:pt x="1142515" y="893622"/>
                  <a:pt x="1153551" y="886265"/>
                </a:cubicBezTo>
                <a:cubicBezTo>
                  <a:pt x="1241373" y="827717"/>
                  <a:pt x="1176996" y="881576"/>
                  <a:pt x="1252025" y="844061"/>
                </a:cubicBezTo>
                <a:cubicBezTo>
                  <a:pt x="1349174" y="795486"/>
                  <a:pt x="1233388" y="831136"/>
                  <a:pt x="1350498" y="801858"/>
                </a:cubicBezTo>
                <a:cubicBezTo>
                  <a:pt x="1395693" y="756664"/>
                  <a:pt x="1360829" y="781878"/>
                  <a:pt x="1434905" y="759655"/>
                </a:cubicBezTo>
                <a:cubicBezTo>
                  <a:pt x="1463311" y="751133"/>
                  <a:pt x="1519311" y="731520"/>
                  <a:pt x="1519311" y="731520"/>
                </a:cubicBezTo>
                <a:cubicBezTo>
                  <a:pt x="1678719" y="611965"/>
                  <a:pt x="1477369" y="757734"/>
                  <a:pt x="1631852" y="661181"/>
                </a:cubicBezTo>
                <a:cubicBezTo>
                  <a:pt x="1651734" y="648754"/>
                  <a:pt x="1668241" y="631404"/>
                  <a:pt x="1688123" y="618978"/>
                </a:cubicBezTo>
                <a:cubicBezTo>
                  <a:pt x="1705906" y="607864"/>
                  <a:pt x="1726186" y="601247"/>
                  <a:pt x="1744394" y="590843"/>
                </a:cubicBezTo>
                <a:cubicBezTo>
                  <a:pt x="1794385" y="562277"/>
                  <a:pt x="1797052" y="552253"/>
                  <a:pt x="1842868" y="506437"/>
                </a:cubicBezTo>
                <a:lnTo>
                  <a:pt x="1871003" y="478301"/>
                </a:lnTo>
                <a:cubicBezTo>
                  <a:pt x="1875692" y="464233"/>
                  <a:pt x="1875808" y="447677"/>
                  <a:pt x="1885071" y="436098"/>
                </a:cubicBezTo>
                <a:cubicBezTo>
                  <a:pt x="1895633" y="422896"/>
                  <a:pt x="1915319" y="419918"/>
                  <a:pt x="1927274" y="407963"/>
                </a:cubicBezTo>
                <a:cubicBezTo>
                  <a:pt x="1939229" y="396008"/>
                  <a:pt x="1946031" y="379828"/>
                  <a:pt x="1955409" y="365760"/>
                </a:cubicBezTo>
                <a:cubicBezTo>
                  <a:pt x="1950720" y="332935"/>
                  <a:pt x="1950870" y="299046"/>
                  <a:pt x="1941342" y="267286"/>
                </a:cubicBezTo>
                <a:cubicBezTo>
                  <a:pt x="1936484" y="251092"/>
                  <a:pt x="1922167" y="239420"/>
                  <a:pt x="1913206" y="225083"/>
                </a:cubicBezTo>
                <a:cubicBezTo>
                  <a:pt x="1898714" y="201897"/>
                  <a:pt x="1886895" y="176995"/>
                  <a:pt x="1871003" y="154745"/>
                </a:cubicBezTo>
                <a:cubicBezTo>
                  <a:pt x="1856027" y="133779"/>
                  <a:pt x="1800909" y="92584"/>
                  <a:pt x="1786597" y="84406"/>
                </a:cubicBezTo>
                <a:cubicBezTo>
                  <a:pt x="1773722" y="77049"/>
                  <a:pt x="1758652" y="74412"/>
                  <a:pt x="1744394" y="70338"/>
                </a:cubicBezTo>
                <a:cubicBezTo>
                  <a:pt x="1620745" y="35010"/>
                  <a:pt x="1747108" y="75933"/>
                  <a:pt x="1645920" y="42203"/>
                </a:cubicBezTo>
                <a:cubicBezTo>
                  <a:pt x="1613095" y="46892"/>
                  <a:pt x="1580069" y="50340"/>
                  <a:pt x="1547446" y="56271"/>
                </a:cubicBezTo>
                <a:cubicBezTo>
                  <a:pt x="1457566" y="72612"/>
                  <a:pt x="1522398" y="70338"/>
                  <a:pt x="1463040" y="70338"/>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r>
              <a:rPr lang="el-GR" dirty="0"/>
              <a:t>   </a:t>
            </a:r>
            <a:r>
              <a:rPr lang="el-GR" sz="4000" b="1" dirty="0">
                <a:solidFill>
                  <a:srgbClr val="FF0000"/>
                </a:solidFill>
              </a:rPr>
              <a:t>6</a:t>
            </a:r>
          </a:p>
        </p:txBody>
      </p:sp>
      <p:sp>
        <p:nvSpPr>
          <p:cNvPr id="6" name="Ελεύθερη σχεδίαση: Σχήμα 5">
            <a:extLst>
              <a:ext uri="{FF2B5EF4-FFF2-40B4-BE49-F238E27FC236}">
                <a16:creationId xmlns:a16="http://schemas.microsoft.com/office/drawing/2014/main" id="{0BDE87A3-DD13-4605-994D-7ED765ACDC2C}"/>
              </a:ext>
            </a:extLst>
          </p:cNvPr>
          <p:cNvSpPr/>
          <p:nvPr/>
        </p:nvSpPr>
        <p:spPr>
          <a:xfrm>
            <a:off x="3683792" y="3551583"/>
            <a:ext cx="2162034" cy="848139"/>
          </a:xfrm>
          <a:custGeom>
            <a:avLst/>
            <a:gdLst>
              <a:gd name="connsiteX0" fmla="*/ 1948382 w 2162034"/>
              <a:gd name="connsiteY0" fmla="*/ 0 h 848139"/>
              <a:gd name="connsiteX1" fmla="*/ 782191 w 2162034"/>
              <a:gd name="connsiteY1" fmla="*/ 66260 h 848139"/>
              <a:gd name="connsiteX2" fmla="*/ 676173 w 2162034"/>
              <a:gd name="connsiteY2" fmla="*/ 92765 h 848139"/>
              <a:gd name="connsiteX3" fmla="*/ 556904 w 2162034"/>
              <a:gd name="connsiteY3" fmla="*/ 119269 h 848139"/>
              <a:gd name="connsiteX4" fmla="*/ 517147 w 2162034"/>
              <a:gd name="connsiteY4" fmla="*/ 132521 h 848139"/>
              <a:gd name="connsiteX5" fmla="*/ 450886 w 2162034"/>
              <a:gd name="connsiteY5" fmla="*/ 145774 h 848139"/>
              <a:gd name="connsiteX6" fmla="*/ 265356 w 2162034"/>
              <a:gd name="connsiteY6" fmla="*/ 198782 h 848139"/>
              <a:gd name="connsiteX7" fmla="*/ 146086 w 2162034"/>
              <a:gd name="connsiteY7" fmla="*/ 225287 h 848139"/>
              <a:gd name="connsiteX8" fmla="*/ 66573 w 2162034"/>
              <a:gd name="connsiteY8" fmla="*/ 251791 h 848139"/>
              <a:gd name="connsiteX9" fmla="*/ 26817 w 2162034"/>
              <a:gd name="connsiteY9" fmla="*/ 278295 h 848139"/>
              <a:gd name="connsiteX10" fmla="*/ 312 w 2162034"/>
              <a:gd name="connsiteY10" fmla="*/ 304800 h 848139"/>
              <a:gd name="connsiteX11" fmla="*/ 40069 w 2162034"/>
              <a:gd name="connsiteY11" fmla="*/ 331304 h 848139"/>
              <a:gd name="connsiteX12" fmla="*/ 146086 w 2162034"/>
              <a:gd name="connsiteY12" fmla="*/ 357808 h 848139"/>
              <a:gd name="connsiteX13" fmla="*/ 199095 w 2162034"/>
              <a:gd name="connsiteY13" fmla="*/ 384313 h 848139"/>
              <a:gd name="connsiteX14" fmla="*/ 318365 w 2162034"/>
              <a:gd name="connsiteY14" fmla="*/ 450574 h 848139"/>
              <a:gd name="connsiteX15" fmla="*/ 371373 w 2162034"/>
              <a:gd name="connsiteY15" fmla="*/ 490330 h 848139"/>
              <a:gd name="connsiteX16" fmla="*/ 411130 w 2162034"/>
              <a:gd name="connsiteY16" fmla="*/ 530087 h 848139"/>
              <a:gd name="connsiteX17" fmla="*/ 464138 w 2162034"/>
              <a:gd name="connsiteY17" fmla="*/ 556591 h 848139"/>
              <a:gd name="connsiteX18" fmla="*/ 490643 w 2162034"/>
              <a:gd name="connsiteY18" fmla="*/ 583095 h 848139"/>
              <a:gd name="connsiteX19" fmla="*/ 570156 w 2162034"/>
              <a:gd name="connsiteY19" fmla="*/ 636104 h 848139"/>
              <a:gd name="connsiteX20" fmla="*/ 676173 w 2162034"/>
              <a:gd name="connsiteY20" fmla="*/ 715617 h 848139"/>
              <a:gd name="connsiteX21" fmla="*/ 715930 w 2162034"/>
              <a:gd name="connsiteY21" fmla="*/ 742121 h 848139"/>
              <a:gd name="connsiteX22" fmla="*/ 755686 w 2162034"/>
              <a:gd name="connsiteY22" fmla="*/ 755374 h 848139"/>
              <a:gd name="connsiteX23" fmla="*/ 861704 w 2162034"/>
              <a:gd name="connsiteY23" fmla="*/ 834887 h 848139"/>
              <a:gd name="connsiteX24" fmla="*/ 901460 w 2162034"/>
              <a:gd name="connsiteY24" fmla="*/ 848139 h 848139"/>
              <a:gd name="connsiteX25" fmla="*/ 1086991 w 2162034"/>
              <a:gd name="connsiteY25" fmla="*/ 834887 h 848139"/>
              <a:gd name="connsiteX26" fmla="*/ 1206260 w 2162034"/>
              <a:gd name="connsiteY26" fmla="*/ 755374 h 848139"/>
              <a:gd name="connsiteX27" fmla="*/ 1246017 w 2162034"/>
              <a:gd name="connsiteY27" fmla="*/ 742121 h 848139"/>
              <a:gd name="connsiteX28" fmla="*/ 1312278 w 2162034"/>
              <a:gd name="connsiteY28" fmla="*/ 715617 h 848139"/>
              <a:gd name="connsiteX29" fmla="*/ 1365286 w 2162034"/>
              <a:gd name="connsiteY29" fmla="*/ 702365 h 848139"/>
              <a:gd name="connsiteX30" fmla="*/ 1471304 w 2162034"/>
              <a:gd name="connsiteY30" fmla="*/ 662608 h 848139"/>
              <a:gd name="connsiteX31" fmla="*/ 1511060 w 2162034"/>
              <a:gd name="connsiteY31" fmla="*/ 636104 h 848139"/>
              <a:gd name="connsiteX32" fmla="*/ 1564069 w 2162034"/>
              <a:gd name="connsiteY32" fmla="*/ 609600 h 848139"/>
              <a:gd name="connsiteX33" fmla="*/ 1603825 w 2162034"/>
              <a:gd name="connsiteY33" fmla="*/ 583095 h 848139"/>
              <a:gd name="connsiteX34" fmla="*/ 1643582 w 2162034"/>
              <a:gd name="connsiteY34" fmla="*/ 569843 h 848139"/>
              <a:gd name="connsiteX35" fmla="*/ 1749599 w 2162034"/>
              <a:gd name="connsiteY35" fmla="*/ 516834 h 848139"/>
              <a:gd name="connsiteX36" fmla="*/ 1829112 w 2162034"/>
              <a:gd name="connsiteY36" fmla="*/ 490330 h 848139"/>
              <a:gd name="connsiteX37" fmla="*/ 1868869 w 2162034"/>
              <a:gd name="connsiteY37" fmla="*/ 477078 h 848139"/>
              <a:gd name="connsiteX38" fmla="*/ 1961634 w 2162034"/>
              <a:gd name="connsiteY38" fmla="*/ 437321 h 848139"/>
              <a:gd name="connsiteX39" fmla="*/ 2080904 w 2162034"/>
              <a:gd name="connsiteY39" fmla="*/ 410817 h 848139"/>
              <a:gd name="connsiteX40" fmla="*/ 2120660 w 2162034"/>
              <a:gd name="connsiteY40" fmla="*/ 397565 h 848139"/>
              <a:gd name="connsiteX41" fmla="*/ 2160417 w 2162034"/>
              <a:gd name="connsiteY41" fmla="*/ 371060 h 848139"/>
              <a:gd name="connsiteX42" fmla="*/ 2147165 w 2162034"/>
              <a:gd name="connsiteY42" fmla="*/ 291547 h 848139"/>
              <a:gd name="connsiteX43" fmla="*/ 2120660 w 2162034"/>
              <a:gd name="connsiteY43" fmla="*/ 185530 h 848139"/>
              <a:gd name="connsiteX44" fmla="*/ 2094156 w 2162034"/>
              <a:gd name="connsiteY44" fmla="*/ 145774 h 848139"/>
              <a:gd name="connsiteX45" fmla="*/ 1974886 w 2162034"/>
              <a:gd name="connsiteY45" fmla="*/ 119269 h 848139"/>
              <a:gd name="connsiteX46" fmla="*/ 1895373 w 2162034"/>
              <a:gd name="connsiteY46" fmla="*/ 92765 h 848139"/>
              <a:gd name="connsiteX47" fmla="*/ 1882121 w 2162034"/>
              <a:gd name="connsiteY47" fmla="*/ 26504 h 84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62034" h="848139">
                <a:moveTo>
                  <a:pt x="1948382" y="0"/>
                </a:moveTo>
                <a:lnTo>
                  <a:pt x="782191" y="66260"/>
                </a:lnTo>
                <a:cubicBezTo>
                  <a:pt x="745860" y="68909"/>
                  <a:pt x="710731" y="81246"/>
                  <a:pt x="676173" y="92765"/>
                </a:cubicBezTo>
                <a:cubicBezTo>
                  <a:pt x="586678" y="122597"/>
                  <a:pt x="696839" y="88173"/>
                  <a:pt x="556904" y="119269"/>
                </a:cubicBezTo>
                <a:cubicBezTo>
                  <a:pt x="543267" y="122299"/>
                  <a:pt x="530699" y="129133"/>
                  <a:pt x="517147" y="132521"/>
                </a:cubicBezTo>
                <a:cubicBezTo>
                  <a:pt x="495295" y="137984"/>
                  <a:pt x="472834" y="140709"/>
                  <a:pt x="450886" y="145774"/>
                </a:cubicBezTo>
                <a:cubicBezTo>
                  <a:pt x="342718" y="170736"/>
                  <a:pt x="360288" y="167138"/>
                  <a:pt x="265356" y="198782"/>
                </a:cubicBezTo>
                <a:cubicBezTo>
                  <a:pt x="151609" y="236697"/>
                  <a:pt x="332667" y="178641"/>
                  <a:pt x="146086" y="225287"/>
                </a:cubicBezTo>
                <a:cubicBezTo>
                  <a:pt x="118982" y="232063"/>
                  <a:pt x="66573" y="251791"/>
                  <a:pt x="66573" y="251791"/>
                </a:cubicBezTo>
                <a:cubicBezTo>
                  <a:pt x="53321" y="260626"/>
                  <a:pt x="39254" y="268346"/>
                  <a:pt x="26817" y="278295"/>
                </a:cubicBezTo>
                <a:cubicBezTo>
                  <a:pt x="17060" y="286100"/>
                  <a:pt x="-2718" y="292678"/>
                  <a:pt x="312" y="304800"/>
                </a:cubicBezTo>
                <a:cubicBezTo>
                  <a:pt x="4175" y="320252"/>
                  <a:pt x="25823" y="324181"/>
                  <a:pt x="40069" y="331304"/>
                </a:cubicBezTo>
                <a:cubicBezTo>
                  <a:pt x="67236" y="344888"/>
                  <a:pt x="120882" y="352767"/>
                  <a:pt x="146086" y="357808"/>
                </a:cubicBezTo>
                <a:cubicBezTo>
                  <a:pt x="163756" y="366643"/>
                  <a:pt x="182155" y="374149"/>
                  <a:pt x="199095" y="384313"/>
                </a:cubicBezTo>
                <a:cubicBezTo>
                  <a:pt x="313014" y="452664"/>
                  <a:pt x="238397" y="423917"/>
                  <a:pt x="318365" y="450574"/>
                </a:cubicBezTo>
                <a:cubicBezTo>
                  <a:pt x="336034" y="463826"/>
                  <a:pt x="354604" y="475956"/>
                  <a:pt x="371373" y="490330"/>
                </a:cubicBezTo>
                <a:cubicBezTo>
                  <a:pt x="385603" y="502527"/>
                  <a:pt x="395879" y="519194"/>
                  <a:pt x="411130" y="530087"/>
                </a:cubicBezTo>
                <a:cubicBezTo>
                  <a:pt x="427205" y="541569"/>
                  <a:pt x="447701" y="545633"/>
                  <a:pt x="464138" y="556591"/>
                </a:cubicBezTo>
                <a:cubicBezTo>
                  <a:pt x="474534" y="563522"/>
                  <a:pt x="480648" y="575598"/>
                  <a:pt x="490643" y="583095"/>
                </a:cubicBezTo>
                <a:cubicBezTo>
                  <a:pt x="516127" y="602208"/>
                  <a:pt x="544673" y="616991"/>
                  <a:pt x="570156" y="636104"/>
                </a:cubicBezTo>
                <a:cubicBezTo>
                  <a:pt x="605495" y="662608"/>
                  <a:pt x="639418" y="691114"/>
                  <a:pt x="676173" y="715617"/>
                </a:cubicBezTo>
                <a:cubicBezTo>
                  <a:pt x="689425" y="724452"/>
                  <a:pt x="701684" y="734998"/>
                  <a:pt x="715930" y="742121"/>
                </a:cubicBezTo>
                <a:cubicBezTo>
                  <a:pt x="728424" y="748368"/>
                  <a:pt x="742434" y="750956"/>
                  <a:pt x="755686" y="755374"/>
                </a:cubicBezTo>
                <a:cubicBezTo>
                  <a:pt x="787082" y="786769"/>
                  <a:pt x="816753" y="819903"/>
                  <a:pt x="861704" y="834887"/>
                </a:cubicBezTo>
                <a:lnTo>
                  <a:pt x="901460" y="848139"/>
                </a:lnTo>
                <a:cubicBezTo>
                  <a:pt x="963304" y="843722"/>
                  <a:pt x="1026841" y="849925"/>
                  <a:pt x="1086991" y="834887"/>
                </a:cubicBezTo>
                <a:cubicBezTo>
                  <a:pt x="1245977" y="795140"/>
                  <a:pt x="1106889" y="788499"/>
                  <a:pt x="1206260" y="755374"/>
                </a:cubicBezTo>
                <a:cubicBezTo>
                  <a:pt x="1219512" y="750956"/>
                  <a:pt x="1232937" y="747026"/>
                  <a:pt x="1246017" y="742121"/>
                </a:cubicBezTo>
                <a:cubicBezTo>
                  <a:pt x="1268291" y="733768"/>
                  <a:pt x="1289710" y="723139"/>
                  <a:pt x="1312278" y="715617"/>
                </a:cubicBezTo>
                <a:cubicBezTo>
                  <a:pt x="1329557" y="709858"/>
                  <a:pt x="1347774" y="707368"/>
                  <a:pt x="1365286" y="702365"/>
                </a:cubicBezTo>
                <a:cubicBezTo>
                  <a:pt x="1392052" y="694718"/>
                  <a:pt x="1452627" y="671947"/>
                  <a:pt x="1471304" y="662608"/>
                </a:cubicBezTo>
                <a:cubicBezTo>
                  <a:pt x="1485549" y="655485"/>
                  <a:pt x="1497232" y="644006"/>
                  <a:pt x="1511060" y="636104"/>
                </a:cubicBezTo>
                <a:cubicBezTo>
                  <a:pt x="1528212" y="626303"/>
                  <a:pt x="1546917" y="619401"/>
                  <a:pt x="1564069" y="609600"/>
                </a:cubicBezTo>
                <a:cubicBezTo>
                  <a:pt x="1577898" y="601698"/>
                  <a:pt x="1589579" y="590218"/>
                  <a:pt x="1603825" y="583095"/>
                </a:cubicBezTo>
                <a:cubicBezTo>
                  <a:pt x="1616319" y="576848"/>
                  <a:pt x="1630865" y="575623"/>
                  <a:pt x="1643582" y="569843"/>
                </a:cubicBezTo>
                <a:cubicBezTo>
                  <a:pt x="1679551" y="553494"/>
                  <a:pt x="1712116" y="529328"/>
                  <a:pt x="1749599" y="516834"/>
                </a:cubicBezTo>
                <a:lnTo>
                  <a:pt x="1829112" y="490330"/>
                </a:lnTo>
                <a:cubicBezTo>
                  <a:pt x="1842364" y="485913"/>
                  <a:pt x="1856375" y="483325"/>
                  <a:pt x="1868869" y="477078"/>
                </a:cubicBezTo>
                <a:cubicBezTo>
                  <a:pt x="1915980" y="453523"/>
                  <a:pt x="1916142" y="450319"/>
                  <a:pt x="1961634" y="437321"/>
                </a:cubicBezTo>
                <a:cubicBezTo>
                  <a:pt x="2056833" y="410121"/>
                  <a:pt x="1971632" y="438135"/>
                  <a:pt x="2080904" y="410817"/>
                </a:cubicBezTo>
                <a:cubicBezTo>
                  <a:pt x="2094456" y="407429"/>
                  <a:pt x="2107408" y="401982"/>
                  <a:pt x="2120660" y="397565"/>
                </a:cubicBezTo>
                <a:cubicBezTo>
                  <a:pt x="2133912" y="388730"/>
                  <a:pt x="2156554" y="386512"/>
                  <a:pt x="2160417" y="371060"/>
                </a:cubicBezTo>
                <a:cubicBezTo>
                  <a:pt x="2166934" y="344992"/>
                  <a:pt x="2151972" y="317983"/>
                  <a:pt x="2147165" y="291547"/>
                </a:cubicBezTo>
                <a:cubicBezTo>
                  <a:pt x="2142845" y="267790"/>
                  <a:pt x="2133795" y="211800"/>
                  <a:pt x="2120660" y="185530"/>
                </a:cubicBezTo>
                <a:cubicBezTo>
                  <a:pt x="2113537" y="171284"/>
                  <a:pt x="2107408" y="154609"/>
                  <a:pt x="2094156" y="145774"/>
                </a:cubicBezTo>
                <a:cubicBezTo>
                  <a:pt x="2085914" y="140279"/>
                  <a:pt x="1976620" y="119742"/>
                  <a:pt x="1974886" y="119269"/>
                </a:cubicBezTo>
                <a:cubicBezTo>
                  <a:pt x="1947932" y="111918"/>
                  <a:pt x="1895373" y="92765"/>
                  <a:pt x="1895373" y="92765"/>
                </a:cubicBezTo>
                <a:cubicBezTo>
                  <a:pt x="1879327" y="44627"/>
                  <a:pt x="1882121" y="66977"/>
                  <a:pt x="1882121" y="26504"/>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2 2</a:t>
            </a:r>
          </a:p>
        </p:txBody>
      </p:sp>
      <p:sp>
        <p:nvSpPr>
          <p:cNvPr id="7" name="Rectangle 13">
            <a:extLst>
              <a:ext uri="{FF2B5EF4-FFF2-40B4-BE49-F238E27FC236}">
                <a16:creationId xmlns:a16="http://schemas.microsoft.com/office/drawing/2014/main" id="{C120431C-D3B6-4C53-920E-81DD88B84184}"/>
              </a:ext>
            </a:extLst>
          </p:cNvPr>
          <p:cNvSpPr/>
          <p:nvPr/>
        </p:nvSpPr>
        <p:spPr>
          <a:xfrm>
            <a:off x="4922183" y="3428999"/>
            <a:ext cx="548548" cy="923330"/>
          </a:xfrm>
          <a:prstGeom prst="rect">
            <a:avLst/>
          </a:prstGeom>
          <a:noFill/>
        </p:spPr>
        <p:txBody>
          <a:bodyPr wrap="none" lIns="91440" tIns="45720" rIns="91440" bIns="45720">
            <a:spAutoFit/>
          </a:bodyPr>
          <a:lstStyle/>
          <a:p>
            <a:pPr algn="ctr"/>
            <a:r>
              <a:rPr lang="el-GR" sz="5400" b="0" cap="none" spc="0" dirty="0">
                <a:ln w="0"/>
                <a:solidFill>
                  <a:srgbClr val="FF0000"/>
                </a:solidFill>
                <a:effectLst>
                  <a:outerShdw blurRad="38100" dist="19050" dir="2700000" algn="tl" rotWithShape="0">
                    <a:schemeClr val="dk1">
                      <a:alpha val="40000"/>
                    </a:schemeClr>
                  </a:outerShdw>
                </a:effectLst>
              </a:rPr>
              <a:t>2</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8" name="Ελεύθερη σχεδίαση: Σχήμα 7">
            <a:extLst>
              <a:ext uri="{FF2B5EF4-FFF2-40B4-BE49-F238E27FC236}">
                <a16:creationId xmlns:a16="http://schemas.microsoft.com/office/drawing/2014/main" id="{D1D32BD1-D272-477E-A9C4-038273946D16}"/>
              </a:ext>
            </a:extLst>
          </p:cNvPr>
          <p:cNvSpPr/>
          <p:nvPr/>
        </p:nvSpPr>
        <p:spPr>
          <a:xfrm>
            <a:off x="1272209" y="5088835"/>
            <a:ext cx="2186608" cy="1104509"/>
          </a:xfrm>
          <a:custGeom>
            <a:avLst/>
            <a:gdLst>
              <a:gd name="connsiteX0" fmla="*/ 2107095 w 2186608"/>
              <a:gd name="connsiteY0" fmla="*/ 238539 h 1104509"/>
              <a:gd name="connsiteX1" fmla="*/ 2014330 w 2186608"/>
              <a:gd name="connsiteY1" fmla="*/ 225287 h 1104509"/>
              <a:gd name="connsiteX2" fmla="*/ 1974574 w 2186608"/>
              <a:gd name="connsiteY2" fmla="*/ 198782 h 1104509"/>
              <a:gd name="connsiteX3" fmla="*/ 1855304 w 2186608"/>
              <a:gd name="connsiteY3" fmla="*/ 145774 h 1104509"/>
              <a:gd name="connsiteX4" fmla="*/ 1815548 w 2186608"/>
              <a:gd name="connsiteY4" fmla="*/ 119269 h 1104509"/>
              <a:gd name="connsiteX5" fmla="*/ 1762539 w 2186608"/>
              <a:gd name="connsiteY5" fmla="*/ 106017 h 1104509"/>
              <a:gd name="connsiteX6" fmla="*/ 1683026 w 2186608"/>
              <a:gd name="connsiteY6" fmla="*/ 79513 h 1104509"/>
              <a:gd name="connsiteX7" fmla="*/ 1630017 w 2186608"/>
              <a:gd name="connsiteY7" fmla="*/ 39756 h 1104509"/>
              <a:gd name="connsiteX8" fmla="*/ 1537252 w 2186608"/>
              <a:gd name="connsiteY8" fmla="*/ 26504 h 1104509"/>
              <a:gd name="connsiteX9" fmla="*/ 1497495 w 2186608"/>
              <a:gd name="connsiteY9" fmla="*/ 13252 h 1104509"/>
              <a:gd name="connsiteX10" fmla="*/ 1444487 w 2186608"/>
              <a:gd name="connsiteY10" fmla="*/ 0 h 1104509"/>
              <a:gd name="connsiteX11" fmla="*/ 940904 w 2186608"/>
              <a:gd name="connsiteY11" fmla="*/ 13252 h 1104509"/>
              <a:gd name="connsiteX12" fmla="*/ 874643 w 2186608"/>
              <a:gd name="connsiteY12" fmla="*/ 26504 h 1104509"/>
              <a:gd name="connsiteX13" fmla="*/ 728869 w 2186608"/>
              <a:gd name="connsiteY13" fmla="*/ 39756 h 1104509"/>
              <a:gd name="connsiteX14" fmla="*/ 689113 w 2186608"/>
              <a:gd name="connsiteY14" fmla="*/ 53008 h 1104509"/>
              <a:gd name="connsiteX15" fmla="*/ 609600 w 2186608"/>
              <a:gd name="connsiteY15" fmla="*/ 66261 h 1104509"/>
              <a:gd name="connsiteX16" fmla="*/ 516834 w 2186608"/>
              <a:gd name="connsiteY16" fmla="*/ 92765 h 1104509"/>
              <a:gd name="connsiteX17" fmla="*/ 437321 w 2186608"/>
              <a:gd name="connsiteY17" fmla="*/ 132522 h 1104509"/>
              <a:gd name="connsiteX18" fmla="*/ 397565 w 2186608"/>
              <a:gd name="connsiteY18" fmla="*/ 159026 h 1104509"/>
              <a:gd name="connsiteX19" fmla="*/ 357808 w 2186608"/>
              <a:gd name="connsiteY19" fmla="*/ 172278 h 1104509"/>
              <a:gd name="connsiteX20" fmla="*/ 278295 w 2186608"/>
              <a:gd name="connsiteY20" fmla="*/ 225287 h 1104509"/>
              <a:gd name="connsiteX21" fmla="*/ 212034 w 2186608"/>
              <a:gd name="connsiteY21" fmla="*/ 265043 h 1104509"/>
              <a:gd name="connsiteX22" fmla="*/ 119269 w 2186608"/>
              <a:gd name="connsiteY22" fmla="*/ 331304 h 1104509"/>
              <a:gd name="connsiteX23" fmla="*/ 92765 w 2186608"/>
              <a:gd name="connsiteY23" fmla="*/ 371061 h 1104509"/>
              <a:gd name="connsiteX24" fmla="*/ 39756 w 2186608"/>
              <a:gd name="connsiteY24" fmla="*/ 424069 h 1104509"/>
              <a:gd name="connsiteX25" fmla="*/ 26504 w 2186608"/>
              <a:gd name="connsiteY25" fmla="*/ 463826 h 1104509"/>
              <a:gd name="connsiteX26" fmla="*/ 0 w 2186608"/>
              <a:gd name="connsiteY26" fmla="*/ 503582 h 1104509"/>
              <a:gd name="connsiteX27" fmla="*/ 13252 w 2186608"/>
              <a:gd name="connsiteY27" fmla="*/ 622852 h 1104509"/>
              <a:gd name="connsiteX28" fmla="*/ 53008 w 2186608"/>
              <a:gd name="connsiteY28" fmla="*/ 728869 h 1104509"/>
              <a:gd name="connsiteX29" fmla="*/ 92765 w 2186608"/>
              <a:gd name="connsiteY29" fmla="*/ 781878 h 1104509"/>
              <a:gd name="connsiteX30" fmla="*/ 132521 w 2186608"/>
              <a:gd name="connsiteY30" fmla="*/ 874643 h 1104509"/>
              <a:gd name="connsiteX31" fmla="*/ 159026 w 2186608"/>
              <a:gd name="connsiteY31" fmla="*/ 901148 h 1104509"/>
              <a:gd name="connsiteX32" fmla="*/ 185530 w 2186608"/>
              <a:gd name="connsiteY32" fmla="*/ 940904 h 1104509"/>
              <a:gd name="connsiteX33" fmla="*/ 225287 w 2186608"/>
              <a:gd name="connsiteY33" fmla="*/ 967408 h 1104509"/>
              <a:gd name="connsiteX34" fmla="*/ 291548 w 2186608"/>
              <a:gd name="connsiteY34" fmla="*/ 1007165 h 1104509"/>
              <a:gd name="connsiteX35" fmla="*/ 1258956 w 2186608"/>
              <a:gd name="connsiteY35" fmla="*/ 1020417 h 1104509"/>
              <a:gd name="connsiteX36" fmla="*/ 1351721 w 2186608"/>
              <a:gd name="connsiteY36" fmla="*/ 1007165 h 1104509"/>
              <a:gd name="connsiteX37" fmla="*/ 1550504 w 2186608"/>
              <a:gd name="connsiteY37" fmla="*/ 980661 h 1104509"/>
              <a:gd name="connsiteX38" fmla="*/ 1603513 w 2186608"/>
              <a:gd name="connsiteY38" fmla="*/ 954156 h 1104509"/>
              <a:gd name="connsiteX39" fmla="*/ 1643269 w 2186608"/>
              <a:gd name="connsiteY39" fmla="*/ 927652 h 1104509"/>
              <a:gd name="connsiteX40" fmla="*/ 1683026 w 2186608"/>
              <a:gd name="connsiteY40" fmla="*/ 914400 h 1104509"/>
              <a:gd name="connsiteX41" fmla="*/ 1868556 w 2186608"/>
              <a:gd name="connsiteY41" fmla="*/ 728869 h 1104509"/>
              <a:gd name="connsiteX42" fmla="*/ 1921565 w 2186608"/>
              <a:gd name="connsiteY42" fmla="*/ 675861 h 1104509"/>
              <a:gd name="connsiteX43" fmla="*/ 1961321 w 2186608"/>
              <a:gd name="connsiteY43" fmla="*/ 636104 h 1104509"/>
              <a:gd name="connsiteX44" fmla="*/ 2054087 w 2186608"/>
              <a:gd name="connsiteY44" fmla="*/ 556591 h 1104509"/>
              <a:gd name="connsiteX45" fmla="*/ 2120348 w 2186608"/>
              <a:gd name="connsiteY45" fmla="*/ 463826 h 1104509"/>
              <a:gd name="connsiteX46" fmla="*/ 2146852 w 2186608"/>
              <a:gd name="connsiteY46" fmla="*/ 397565 h 1104509"/>
              <a:gd name="connsiteX47" fmla="*/ 2160104 w 2186608"/>
              <a:gd name="connsiteY47" fmla="*/ 344556 h 1104509"/>
              <a:gd name="connsiteX48" fmla="*/ 2186608 w 2186608"/>
              <a:gd name="connsiteY48" fmla="*/ 251791 h 1104509"/>
              <a:gd name="connsiteX49" fmla="*/ 2173356 w 2186608"/>
              <a:gd name="connsiteY49" fmla="*/ 145774 h 1104509"/>
              <a:gd name="connsiteX50" fmla="*/ 2160104 w 2186608"/>
              <a:gd name="connsiteY50" fmla="*/ 106017 h 1104509"/>
              <a:gd name="connsiteX51" fmla="*/ 2120348 w 2186608"/>
              <a:gd name="connsiteY51" fmla="*/ 79513 h 1104509"/>
              <a:gd name="connsiteX52" fmla="*/ 2080591 w 2186608"/>
              <a:gd name="connsiteY52" fmla="*/ 66261 h 1104509"/>
              <a:gd name="connsiteX53" fmla="*/ 2027582 w 2186608"/>
              <a:gd name="connsiteY53" fmla="*/ 66261 h 110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86608" h="1104509">
                <a:moveTo>
                  <a:pt x="2107095" y="238539"/>
                </a:moveTo>
                <a:cubicBezTo>
                  <a:pt x="2076173" y="234122"/>
                  <a:pt x="2044248" y="234263"/>
                  <a:pt x="2014330" y="225287"/>
                </a:cubicBezTo>
                <a:cubicBezTo>
                  <a:pt x="1999075" y="220710"/>
                  <a:pt x="1988403" y="206684"/>
                  <a:pt x="1974574" y="198782"/>
                </a:cubicBezTo>
                <a:cubicBezTo>
                  <a:pt x="1876215" y="142576"/>
                  <a:pt x="1968895" y="202570"/>
                  <a:pt x="1855304" y="145774"/>
                </a:cubicBezTo>
                <a:cubicBezTo>
                  <a:pt x="1841058" y="138651"/>
                  <a:pt x="1830187" y="125543"/>
                  <a:pt x="1815548" y="119269"/>
                </a:cubicBezTo>
                <a:cubicBezTo>
                  <a:pt x="1798807" y="112094"/>
                  <a:pt x="1779984" y="111251"/>
                  <a:pt x="1762539" y="106017"/>
                </a:cubicBezTo>
                <a:cubicBezTo>
                  <a:pt x="1735779" y="97989"/>
                  <a:pt x="1709530" y="88348"/>
                  <a:pt x="1683026" y="79513"/>
                </a:cubicBezTo>
                <a:cubicBezTo>
                  <a:pt x="1665356" y="66261"/>
                  <a:pt x="1650774" y="47304"/>
                  <a:pt x="1630017" y="39756"/>
                </a:cubicBezTo>
                <a:cubicBezTo>
                  <a:pt x="1600662" y="29081"/>
                  <a:pt x="1567881" y="32630"/>
                  <a:pt x="1537252" y="26504"/>
                </a:cubicBezTo>
                <a:cubicBezTo>
                  <a:pt x="1523554" y="23764"/>
                  <a:pt x="1510927" y="17090"/>
                  <a:pt x="1497495" y="13252"/>
                </a:cubicBezTo>
                <a:cubicBezTo>
                  <a:pt x="1479983" y="8249"/>
                  <a:pt x="1462156" y="4417"/>
                  <a:pt x="1444487" y="0"/>
                </a:cubicBezTo>
                <a:cubicBezTo>
                  <a:pt x="1276626" y="4417"/>
                  <a:pt x="1108642" y="5450"/>
                  <a:pt x="940904" y="13252"/>
                </a:cubicBezTo>
                <a:cubicBezTo>
                  <a:pt x="918404" y="14299"/>
                  <a:pt x="896993" y="23710"/>
                  <a:pt x="874643" y="26504"/>
                </a:cubicBezTo>
                <a:cubicBezTo>
                  <a:pt x="826228" y="32556"/>
                  <a:pt x="777460" y="35339"/>
                  <a:pt x="728869" y="39756"/>
                </a:cubicBezTo>
                <a:cubicBezTo>
                  <a:pt x="715617" y="44173"/>
                  <a:pt x="702749" y="49978"/>
                  <a:pt x="689113" y="53008"/>
                </a:cubicBezTo>
                <a:cubicBezTo>
                  <a:pt x="662883" y="58837"/>
                  <a:pt x="635948" y="60991"/>
                  <a:pt x="609600" y="66261"/>
                </a:cubicBezTo>
                <a:cubicBezTo>
                  <a:pt x="590457" y="70090"/>
                  <a:pt x="537502" y="83579"/>
                  <a:pt x="516834" y="92765"/>
                </a:cubicBezTo>
                <a:cubicBezTo>
                  <a:pt x="489755" y="104800"/>
                  <a:pt x="463225" y="118131"/>
                  <a:pt x="437321" y="132522"/>
                </a:cubicBezTo>
                <a:cubicBezTo>
                  <a:pt x="423398" y="140257"/>
                  <a:pt x="411811" y="151903"/>
                  <a:pt x="397565" y="159026"/>
                </a:cubicBezTo>
                <a:cubicBezTo>
                  <a:pt x="385071" y="165273"/>
                  <a:pt x="371060" y="167861"/>
                  <a:pt x="357808" y="172278"/>
                </a:cubicBezTo>
                <a:cubicBezTo>
                  <a:pt x="331304" y="189948"/>
                  <a:pt x="305610" y="208898"/>
                  <a:pt x="278295" y="225287"/>
                </a:cubicBezTo>
                <a:cubicBezTo>
                  <a:pt x="256208" y="238539"/>
                  <a:pt x="232640" y="249588"/>
                  <a:pt x="212034" y="265043"/>
                </a:cubicBezTo>
                <a:cubicBezTo>
                  <a:pt x="104582" y="345632"/>
                  <a:pt x="245674" y="268102"/>
                  <a:pt x="119269" y="331304"/>
                </a:cubicBezTo>
                <a:cubicBezTo>
                  <a:pt x="110434" y="344556"/>
                  <a:pt x="103130" y="358968"/>
                  <a:pt x="92765" y="371061"/>
                </a:cubicBezTo>
                <a:cubicBezTo>
                  <a:pt x="76503" y="390034"/>
                  <a:pt x="54280" y="403735"/>
                  <a:pt x="39756" y="424069"/>
                </a:cubicBezTo>
                <a:cubicBezTo>
                  <a:pt x="31637" y="435436"/>
                  <a:pt x="32751" y="451332"/>
                  <a:pt x="26504" y="463826"/>
                </a:cubicBezTo>
                <a:cubicBezTo>
                  <a:pt x="19381" y="478072"/>
                  <a:pt x="8835" y="490330"/>
                  <a:pt x="0" y="503582"/>
                </a:cubicBezTo>
                <a:cubicBezTo>
                  <a:pt x="4417" y="543339"/>
                  <a:pt x="6676" y="583395"/>
                  <a:pt x="13252" y="622852"/>
                </a:cubicBezTo>
                <a:cubicBezTo>
                  <a:pt x="16086" y="639855"/>
                  <a:pt x="51869" y="726818"/>
                  <a:pt x="53008" y="728869"/>
                </a:cubicBezTo>
                <a:cubicBezTo>
                  <a:pt x="63734" y="748177"/>
                  <a:pt x="79513" y="764208"/>
                  <a:pt x="92765" y="781878"/>
                </a:cubicBezTo>
                <a:cubicBezTo>
                  <a:pt x="104544" y="817217"/>
                  <a:pt x="110686" y="841891"/>
                  <a:pt x="132521" y="874643"/>
                </a:cubicBezTo>
                <a:cubicBezTo>
                  <a:pt x="139452" y="885039"/>
                  <a:pt x="151221" y="891391"/>
                  <a:pt x="159026" y="901148"/>
                </a:cubicBezTo>
                <a:cubicBezTo>
                  <a:pt x="168975" y="913585"/>
                  <a:pt x="174268" y="929642"/>
                  <a:pt x="185530" y="940904"/>
                </a:cubicBezTo>
                <a:cubicBezTo>
                  <a:pt x="196792" y="952166"/>
                  <a:pt x="212850" y="957458"/>
                  <a:pt x="225287" y="967408"/>
                </a:cubicBezTo>
                <a:cubicBezTo>
                  <a:pt x="277263" y="1008989"/>
                  <a:pt x="222503" y="984150"/>
                  <a:pt x="291548" y="1007165"/>
                </a:cubicBezTo>
                <a:cubicBezTo>
                  <a:pt x="587795" y="1204663"/>
                  <a:pt x="331301" y="1044512"/>
                  <a:pt x="1258956" y="1020417"/>
                </a:cubicBezTo>
                <a:cubicBezTo>
                  <a:pt x="1290181" y="1019606"/>
                  <a:pt x="1320699" y="1010815"/>
                  <a:pt x="1351721" y="1007165"/>
                </a:cubicBezTo>
                <a:cubicBezTo>
                  <a:pt x="1539856" y="985032"/>
                  <a:pt x="1423866" y="1005988"/>
                  <a:pt x="1550504" y="980661"/>
                </a:cubicBezTo>
                <a:cubicBezTo>
                  <a:pt x="1568174" y="971826"/>
                  <a:pt x="1586361" y="963957"/>
                  <a:pt x="1603513" y="954156"/>
                </a:cubicBezTo>
                <a:cubicBezTo>
                  <a:pt x="1617341" y="946254"/>
                  <a:pt x="1629023" y="934775"/>
                  <a:pt x="1643269" y="927652"/>
                </a:cubicBezTo>
                <a:cubicBezTo>
                  <a:pt x="1655763" y="921405"/>
                  <a:pt x="1669774" y="918817"/>
                  <a:pt x="1683026" y="914400"/>
                </a:cubicBezTo>
                <a:lnTo>
                  <a:pt x="1868556" y="728869"/>
                </a:lnTo>
                <a:lnTo>
                  <a:pt x="1921565" y="675861"/>
                </a:lnTo>
                <a:cubicBezTo>
                  <a:pt x="1934817" y="662609"/>
                  <a:pt x="1945727" y="646500"/>
                  <a:pt x="1961321" y="636104"/>
                </a:cubicBezTo>
                <a:cubicBezTo>
                  <a:pt x="1994560" y="613945"/>
                  <a:pt x="2032663" y="592298"/>
                  <a:pt x="2054087" y="556591"/>
                </a:cubicBezTo>
                <a:cubicBezTo>
                  <a:pt x="2100271" y="479616"/>
                  <a:pt x="2075629" y="508543"/>
                  <a:pt x="2120348" y="463826"/>
                </a:cubicBezTo>
                <a:cubicBezTo>
                  <a:pt x="2129183" y="441739"/>
                  <a:pt x="2139330" y="420133"/>
                  <a:pt x="2146852" y="397565"/>
                </a:cubicBezTo>
                <a:cubicBezTo>
                  <a:pt x="2152612" y="380286"/>
                  <a:pt x="2155100" y="362069"/>
                  <a:pt x="2160104" y="344556"/>
                </a:cubicBezTo>
                <a:cubicBezTo>
                  <a:pt x="2198127" y="211473"/>
                  <a:pt x="2145180" y="417508"/>
                  <a:pt x="2186608" y="251791"/>
                </a:cubicBezTo>
                <a:cubicBezTo>
                  <a:pt x="2182191" y="216452"/>
                  <a:pt x="2179727" y="180814"/>
                  <a:pt x="2173356" y="145774"/>
                </a:cubicBezTo>
                <a:cubicBezTo>
                  <a:pt x="2170857" y="132030"/>
                  <a:pt x="2168830" y="116925"/>
                  <a:pt x="2160104" y="106017"/>
                </a:cubicBezTo>
                <a:cubicBezTo>
                  <a:pt x="2150155" y="93580"/>
                  <a:pt x="2134594" y="86636"/>
                  <a:pt x="2120348" y="79513"/>
                </a:cubicBezTo>
                <a:cubicBezTo>
                  <a:pt x="2107854" y="73266"/>
                  <a:pt x="2094420" y="68236"/>
                  <a:pt x="2080591" y="66261"/>
                </a:cubicBezTo>
                <a:cubicBezTo>
                  <a:pt x="2063099" y="63762"/>
                  <a:pt x="2045252" y="66261"/>
                  <a:pt x="2027582" y="6626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13">
            <a:extLst>
              <a:ext uri="{FF2B5EF4-FFF2-40B4-BE49-F238E27FC236}">
                <a16:creationId xmlns:a16="http://schemas.microsoft.com/office/drawing/2014/main" id="{DD3ADE8F-A286-4611-AE25-38113660C6D9}"/>
              </a:ext>
            </a:extLst>
          </p:cNvPr>
          <p:cNvSpPr/>
          <p:nvPr/>
        </p:nvSpPr>
        <p:spPr>
          <a:xfrm>
            <a:off x="2556670" y="5075059"/>
            <a:ext cx="548548" cy="923330"/>
          </a:xfrm>
          <a:prstGeom prst="rect">
            <a:avLst/>
          </a:prstGeom>
          <a:noFill/>
        </p:spPr>
        <p:txBody>
          <a:bodyPr wrap="none" lIns="91440" tIns="45720" rIns="91440" bIns="45720">
            <a:spAutoFit/>
          </a:bodyPr>
          <a:lstStyle/>
          <a:p>
            <a:pPr algn="ctr"/>
            <a:r>
              <a:rPr lang="el-GR" sz="5400" dirty="0">
                <a:ln w="0"/>
                <a:solidFill>
                  <a:srgbClr val="FF0000"/>
                </a:solidFill>
                <a:effectLst>
                  <a:outerShdw blurRad="38100" dist="19050" dir="2700000" algn="tl" rotWithShape="0">
                    <a:schemeClr val="dk1">
                      <a:alpha val="40000"/>
                    </a:schemeClr>
                  </a:outerShdw>
                </a:effectLst>
              </a:rPr>
              <a:t>4</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9F73CA38-73F0-4D0C-9FCD-AD23F40556DE}"/>
              </a:ext>
            </a:extLst>
          </p:cNvPr>
          <p:cNvSpPr txBox="1"/>
          <p:nvPr/>
        </p:nvSpPr>
        <p:spPr>
          <a:xfrm>
            <a:off x="3089361" y="2236373"/>
            <a:ext cx="4214191" cy="523220"/>
          </a:xfrm>
          <a:prstGeom prst="rect">
            <a:avLst/>
          </a:prstGeom>
          <a:noFill/>
        </p:spPr>
        <p:txBody>
          <a:bodyPr wrap="square" rtlCol="0">
            <a:spAutoFit/>
          </a:bodyPr>
          <a:lstStyle/>
          <a:p>
            <a:r>
              <a:rPr lang="el-GR" sz="2800" b="1" dirty="0"/>
              <a:t>Όλα τα παιδιά είναι 6.</a:t>
            </a:r>
          </a:p>
        </p:txBody>
      </p:sp>
      <p:sp>
        <p:nvSpPr>
          <p:cNvPr id="11" name="TextBox 10">
            <a:extLst>
              <a:ext uri="{FF2B5EF4-FFF2-40B4-BE49-F238E27FC236}">
                <a16:creationId xmlns:a16="http://schemas.microsoft.com/office/drawing/2014/main" id="{CB1E37F4-F61A-49D8-B161-D2C98A34BD4D}"/>
              </a:ext>
            </a:extLst>
          </p:cNvPr>
          <p:cNvSpPr txBox="1"/>
          <p:nvPr/>
        </p:nvSpPr>
        <p:spPr>
          <a:xfrm>
            <a:off x="3089360" y="4151888"/>
            <a:ext cx="4214191" cy="523220"/>
          </a:xfrm>
          <a:prstGeom prst="rect">
            <a:avLst/>
          </a:prstGeom>
          <a:noFill/>
        </p:spPr>
        <p:txBody>
          <a:bodyPr wrap="square" rtlCol="0">
            <a:spAutoFit/>
          </a:bodyPr>
          <a:lstStyle/>
          <a:p>
            <a:r>
              <a:rPr lang="el-GR" sz="2800" b="1" dirty="0"/>
              <a:t>Έμειναν 2 ιστιοφόρα.</a:t>
            </a:r>
          </a:p>
        </p:txBody>
      </p:sp>
      <p:sp>
        <p:nvSpPr>
          <p:cNvPr id="12" name="TextBox 11">
            <a:extLst>
              <a:ext uri="{FF2B5EF4-FFF2-40B4-BE49-F238E27FC236}">
                <a16:creationId xmlns:a16="http://schemas.microsoft.com/office/drawing/2014/main" id="{D4D5B656-11FC-4025-AEC8-3F8B22418BB5}"/>
              </a:ext>
            </a:extLst>
          </p:cNvPr>
          <p:cNvSpPr txBox="1"/>
          <p:nvPr/>
        </p:nvSpPr>
        <p:spPr>
          <a:xfrm>
            <a:off x="3407411" y="5632841"/>
            <a:ext cx="5895615" cy="523220"/>
          </a:xfrm>
          <a:prstGeom prst="rect">
            <a:avLst/>
          </a:prstGeom>
          <a:noFill/>
        </p:spPr>
        <p:txBody>
          <a:bodyPr wrap="square" rtlCol="0">
            <a:spAutoFit/>
          </a:bodyPr>
          <a:lstStyle/>
          <a:p>
            <a:r>
              <a:rPr lang="el-GR" sz="2800" b="1" dirty="0"/>
              <a:t>Όλα τα σκυλάκια είναι 4.</a:t>
            </a:r>
          </a:p>
        </p:txBody>
      </p:sp>
    </p:spTree>
    <p:extLst>
      <p:ext uri="{BB962C8B-B14F-4D97-AF65-F5344CB8AC3E}">
        <p14:creationId xmlns:p14="http://schemas.microsoft.com/office/powerpoint/2010/main" val="46958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AEF958B-3378-429A-9E05-F5B14B5C605B}"/>
              </a:ext>
            </a:extLst>
          </p:cNvPr>
          <p:cNvPicPr>
            <a:picLocks noChangeAspect="1"/>
          </p:cNvPicPr>
          <p:nvPr/>
        </p:nvPicPr>
        <p:blipFill>
          <a:blip r:embed="rId2"/>
          <a:stretch>
            <a:fillRect/>
          </a:stretch>
        </p:blipFill>
        <p:spPr>
          <a:xfrm>
            <a:off x="1807058" y="261057"/>
            <a:ext cx="6281865" cy="6596943"/>
          </a:xfrm>
          <a:prstGeom prst="rect">
            <a:avLst/>
          </a:prstGeom>
        </p:spPr>
      </p:pic>
      <p:sp>
        <p:nvSpPr>
          <p:cNvPr id="5" name="TextBox 4">
            <a:extLst>
              <a:ext uri="{FF2B5EF4-FFF2-40B4-BE49-F238E27FC236}">
                <a16:creationId xmlns:a16="http://schemas.microsoft.com/office/drawing/2014/main" id="{D612B8E0-CCD2-409C-B947-263AFC4DD976}"/>
              </a:ext>
            </a:extLst>
          </p:cNvPr>
          <p:cNvSpPr txBox="1"/>
          <p:nvPr/>
        </p:nvSpPr>
        <p:spPr>
          <a:xfrm>
            <a:off x="3305908" y="1069145"/>
            <a:ext cx="4487594" cy="584775"/>
          </a:xfrm>
          <a:prstGeom prst="rect">
            <a:avLst/>
          </a:prstGeom>
          <a:noFill/>
        </p:spPr>
        <p:txBody>
          <a:bodyPr wrap="square" rtlCol="0">
            <a:spAutoFit/>
          </a:bodyPr>
          <a:lstStyle/>
          <a:p>
            <a:r>
              <a:rPr lang="el-GR" sz="3200" b="1" dirty="0">
                <a:solidFill>
                  <a:srgbClr val="FF0000"/>
                </a:solidFill>
              </a:rPr>
              <a:t>5        4                     7</a:t>
            </a:r>
          </a:p>
        </p:txBody>
      </p:sp>
      <p:sp>
        <p:nvSpPr>
          <p:cNvPr id="6" name="TextBox 5">
            <a:extLst>
              <a:ext uri="{FF2B5EF4-FFF2-40B4-BE49-F238E27FC236}">
                <a16:creationId xmlns:a16="http://schemas.microsoft.com/office/drawing/2014/main" id="{3E3DB62A-42D0-40B1-A405-AFC8542E6782}"/>
              </a:ext>
            </a:extLst>
          </p:cNvPr>
          <p:cNvSpPr txBox="1"/>
          <p:nvPr/>
        </p:nvSpPr>
        <p:spPr>
          <a:xfrm>
            <a:off x="3205090" y="1958720"/>
            <a:ext cx="5685692" cy="584775"/>
          </a:xfrm>
          <a:prstGeom prst="rect">
            <a:avLst/>
          </a:prstGeom>
          <a:noFill/>
        </p:spPr>
        <p:txBody>
          <a:bodyPr wrap="square" rtlCol="0">
            <a:spAutoFit/>
          </a:bodyPr>
          <a:lstStyle/>
          <a:p>
            <a:r>
              <a:rPr lang="el-GR" sz="3200" b="1" dirty="0">
                <a:solidFill>
                  <a:srgbClr val="FF0000"/>
                </a:solidFill>
              </a:rPr>
              <a:t>7               6              6</a:t>
            </a:r>
          </a:p>
        </p:txBody>
      </p:sp>
      <p:sp>
        <p:nvSpPr>
          <p:cNvPr id="7" name="TextBox 6">
            <a:extLst>
              <a:ext uri="{FF2B5EF4-FFF2-40B4-BE49-F238E27FC236}">
                <a16:creationId xmlns:a16="http://schemas.microsoft.com/office/drawing/2014/main" id="{748F0910-CD0D-43C6-AE65-2F68B612B5EE}"/>
              </a:ext>
            </a:extLst>
          </p:cNvPr>
          <p:cNvSpPr txBox="1"/>
          <p:nvPr/>
        </p:nvSpPr>
        <p:spPr>
          <a:xfrm>
            <a:off x="3253154" y="2848295"/>
            <a:ext cx="5685692" cy="584775"/>
          </a:xfrm>
          <a:prstGeom prst="rect">
            <a:avLst/>
          </a:prstGeom>
          <a:noFill/>
        </p:spPr>
        <p:txBody>
          <a:bodyPr wrap="square" rtlCol="0">
            <a:spAutoFit/>
          </a:bodyPr>
          <a:lstStyle/>
          <a:p>
            <a:r>
              <a:rPr lang="el-GR" sz="3200" b="1" dirty="0">
                <a:solidFill>
                  <a:srgbClr val="FF0000"/>
                </a:solidFill>
              </a:rPr>
              <a:t>3               4              2</a:t>
            </a:r>
          </a:p>
        </p:txBody>
      </p:sp>
      <p:sp>
        <p:nvSpPr>
          <p:cNvPr id="8" name="TextBox 7">
            <a:extLst>
              <a:ext uri="{FF2B5EF4-FFF2-40B4-BE49-F238E27FC236}">
                <a16:creationId xmlns:a16="http://schemas.microsoft.com/office/drawing/2014/main" id="{ED4279EB-ABD8-47CC-ACC2-BCB2467E2870}"/>
              </a:ext>
            </a:extLst>
          </p:cNvPr>
          <p:cNvSpPr txBox="1"/>
          <p:nvPr/>
        </p:nvSpPr>
        <p:spPr>
          <a:xfrm>
            <a:off x="2547425" y="3787313"/>
            <a:ext cx="5685692" cy="584775"/>
          </a:xfrm>
          <a:prstGeom prst="rect">
            <a:avLst/>
          </a:prstGeom>
          <a:noFill/>
        </p:spPr>
        <p:txBody>
          <a:bodyPr wrap="square" rtlCol="0">
            <a:spAutoFit/>
          </a:bodyPr>
          <a:lstStyle/>
          <a:p>
            <a:r>
              <a:rPr lang="el-GR" sz="3200" b="1" dirty="0">
                <a:solidFill>
                  <a:srgbClr val="FF0000"/>
                </a:solidFill>
              </a:rPr>
              <a:t>2                    5         1</a:t>
            </a:r>
          </a:p>
        </p:txBody>
      </p:sp>
    </p:spTree>
    <p:extLst>
      <p:ext uri="{BB962C8B-B14F-4D97-AF65-F5344CB8AC3E}">
        <p14:creationId xmlns:p14="http://schemas.microsoft.com/office/powerpoint/2010/main" val="105527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87053993-3A8E-4279-92E5-505752BAF577}"/>
              </a:ext>
            </a:extLst>
          </p:cNvPr>
          <p:cNvPicPr>
            <a:picLocks noGrp="1" noChangeAspect="1"/>
          </p:cNvPicPr>
          <p:nvPr>
            <p:ph idx="1"/>
          </p:nvPr>
        </p:nvPicPr>
        <p:blipFill>
          <a:blip r:embed="rId2"/>
          <a:stretch>
            <a:fillRect/>
          </a:stretch>
        </p:blipFill>
        <p:spPr>
          <a:xfrm>
            <a:off x="3807317" y="906471"/>
            <a:ext cx="5257800" cy="5045057"/>
          </a:xfrm>
        </p:spPr>
      </p:pic>
      <p:pic>
        <p:nvPicPr>
          <p:cNvPr id="15362" name="Picture 2" descr="500+ Kids Clip Art ideas | clip art, kids clipart, kids">
            <a:extLst>
              <a:ext uri="{FF2B5EF4-FFF2-40B4-BE49-F238E27FC236}">
                <a16:creationId xmlns:a16="http://schemas.microsoft.com/office/drawing/2014/main" id="{87FBA832-5DCF-4C8F-BB5F-E6A9CBD49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104" y="1280404"/>
            <a:ext cx="1065448" cy="15891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oy Kid Clipart, Transparent PNG Clipart Images Free Download - ClipartMax">
            <a:extLst>
              <a:ext uri="{FF2B5EF4-FFF2-40B4-BE49-F238E27FC236}">
                <a16:creationId xmlns:a16="http://schemas.microsoft.com/office/drawing/2014/main" id="{7438CE57-D2B5-4A4E-A95F-FF0EAE63ED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46683" y="1246480"/>
            <a:ext cx="1132074" cy="1804102"/>
          </a:xfrm>
          <a:prstGeom prst="rect">
            <a:avLst/>
          </a:prstGeom>
          <a:noFill/>
          <a:extLst>
            <a:ext uri="{909E8E84-426E-40DD-AFC4-6F175D3DCCD1}">
              <a14:hiddenFill xmlns:a14="http://schemas.microsoft.com/office/drawing/2010/main">
                <a:solidFill>
                  <a:srgbClr val="FFFFFF"/>
                </a:solidFill>
              </a14:hiddenFill>
            </a:ext>
          </a:extLst>
        </p:spPr>
      </p:pic>
      <p:sp>
        <p:nvSpPr>
          <p:cNvPr id="2" name="Φυσαλίδα ομιλίας: Έλλειψη 1">
            <a:extLst>
              <a:ext uri="{FF2B5EF4-FFF2-40B4-BE49-F238E27FC236}">
                <a16:creationId xmlns:a16="http://schemas.microsoft.com/office/drawing/2014/main" id="{7464A74A-B73F-4B57-9F0D-32091331B62F}"/>
              </a:ext>
            </a:extLst>
          </p:cNvPr>
          <p:cNvSpPr/>
          <p:nvPr/>
        </p:nvSpPr>
        <p:spPr>
          <a:xfrm>
            <a:off x="145775" y="95906"/>
            <a:ext cx="3498573" cy="2368997"/>
          </a:xfrm>
          <a:prstGeom prst="wedgeEllipseCallout">
            <a:avLst>
              <a:gd name="adj1" fmla="val -757"/>
              <a:gd name="adj2" fmla="val 708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schemeClr val="tx1"/>
                </a:solidFill>
              </a:rPr>
              <a:t>Μπράβο! Τα κατάφερες!</a:t>
            </a:r>
          </a:p>
        </p:txBody>
      </p:sp>
      <p:pic>
        <p:nvPicPr>
          <p:cNvPr id="1026" name="Picture 2" descr="Kids - Kids Doing Math Clipart, HD Png Download , Transparent Png Image -  PNGitem">
            <a:extLst>
              <a:ext uri="{FF2B5EF4-FFF2-40B4-BE49-F238E27FC236}">
                <a16:creationId xmlns:a16="http://schemas.microsoft.com/office/drawing/2014/main" id="{2EBB5C7C-9037-4A63-AD47-4BF6370BF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81" y="3050582"/>
            <a:ext cx="3461751" cy="225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3592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AE27B9D-0F04-458B-A718-F84902C79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47AB6435-428E-44C8-A107-8435183F65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3659658D-9AE1-44D3-B002-2BA204AB9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083C874-CFCD-47ED-9F98-DDB125C9C0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605E9946-A240-42E3-B6CD-E6691BF46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315B1B45-25C3-4C58-8EB8-41BCFA02A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87983A9A-7A69-406F-AFEA-AD2AE87E1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FFCBC4EF-C03E-4EED-9E9A-3097DECC0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F56545EE-F94F-4B4C-AA43-9D674566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FE2A6B2-D45B-484C-BAFD-3F4508266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EC2132BF-207E-4FB2-B0FE-E6FD0A1D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3314" name="Picture 2" descr="Ρόλερ Μερικής Συσκότισης XN0024 Σκύλος με γάτα">
            <a:extLst>
              <a:ext uri="{FF2B5EF4-FFF2-40B4-BE49-F238E27FC236}">
                <a16:creationId xmlns:a16="http://schemas.microsoft.com/office/drawing/2014/main" id="{9B8FC162-1941-45C2-AEFB-5CBF821C7A2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56" r="18542" b="3027"/>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E59CA666-27C5-48B2-B03C-9F66F8C2E741}"/>
              </a:ext>
            </a:extLst>
          </p:cNvPr>
          <p:cNvSpPr>
            <a:spLocks noGrp="1"/>
          </p:cNvSpPr>
          <p:nvPr>
            <p:ph type="title"/>
          </p:nvPr>
        </p:nvSpPr>
        <p:spPr>
          <a:xfrm>
            <a:off x="5431472" y="2833077"/>
            <a:ext cx="4631676" cy="2372168"/>
          </a:xfrm>
        </p:spPr>
        <p:txBody>
          <a:bodyPr vert="horz" lIns="91440" tIns="45720" rIns="91440" bIns="45720" rtlCol="0" anchor="b">
            <a:noAutofit/>
          </a:bodyPr>
          <a:lstStyle/>
          <a:p>
            <a:pPr algn="ctr">
              <a:lnSpc>
                <a:spcPct val="90000"/>
              </a:lnSpc>
            </a:pPr>
            <a:r>
              <a:rPr lang="en-US" sz="4000" b="1" dirty="0" err="1">
                <a:solidFill>
                  <a:schemeClr val="tx1"/>
                </a:solidFill>
                <a:latin typeface="Segoe Script" panose="030B0504020000000003" pitchFamily="66" charset="0"/>
              </a:rPr>
              <a:t>Συγχ</a:t>
            </a:r>
            <a:r>
              <a:rPr lang="en-US" sz="4000" b="1" dirty="0">
                <a:solidFill>
                  <a:schemeClr val="tx1"/>
                </a:solidFill>
                <a:latin typeface="Segoe Script" panose="030B0504020000000003" pitchFamily="66" charset="0"/>
              </a:rPr>
              <a:t>αρητήρια! </a:t>
            </a:r>
            <a:br>
              <a:rPr lang="en-US" sz="4000" b="1" dirty="0">
                <a:solidFill>
                  <a:schemeClr val="tx1"/>
                </a:solidFill>
                <a:latin typeface="Segoe Script" panose="030B0504020000000003" pitchFamily="66" charset="0"/>
              </a:rPr>
            </a:br>
            <a:r>
              <a:rPr lang="en-US" sz="4000" b="1" dirty="0">
                <a:solidFill>
                  <a:schemeClr val="tx1"/>
                </a:solidFill>
                <a:latin typeface="Segoe Script" panose="030B0504020000000003" pitchFamily="66" charset="0"/>
              </a:rPr>
              <a:t>Κα</a:t>
            </a:r>
            <a:r>
              <a:rPr lang="en-US" sz="4000" b="1" dirty="0" err="1">
                <a:solidFill>
                  <a:schemeClr val="tx1"/>
                </a:solidFill>
                <a:latin typeface="Segoe Script" panose="030B0504020000000003" pitchFamily="66" charset="0"/>
              </a:rPr>
              <a:t>τάφερες</a:t>
            </a:r>
            <a:r>
              <a:rPr lang="en-US" sz="4000" b="1" dirty="0">
                <a:solidFill>
                  <a:schemeClr val="tx1"/>
                </a:solidFill>
                <a:latin typeface="Segoe Script" panose="030B0504020000000003" pitchFamily="66" charset="0"/>
              </a:rPr>
              <a:t> να </a:t>
            </a:r>
            <a:r>
              <a:rPr lang="en-US" sz="4000" b="1" dirty="0" err="1">
                <a:solidFill>
                  <a:schemeClr val="tx1"/>
                </a:solidFill>
                <a:latin typeface="Segoe Script" panose="030B0504020000000003" pitchFamily="66" charset="0"/>
              </a:rPr>
              <a:t>ολοκληρώσεις</a:t>
            </a:r>
            <a:r>
              <a:rPr lang="en-US" sz="4000" b="1" dirty="0">
                <a:solidFill>
                  <a:schemeClr val="tx1"/>
                </a:solidFill>
                <a:latin typeface="Segoe Script" panose="030B0504020000000003" pitchFamily="66" charset="0"/>
              </a:rPr>
              <a:t> </a:t>
            </a:r>
            <a:r>
              <a:rPr lang="en-US" sz="4000" b="1" dirty="0" err="1">
                <a:solidFill>
                  <a:schemeClr val="tx1"/>
                </a:solidFill>
                <a:latin typeface="Segoe Script" panose="030B0504020000000003" pitchFamily="66" charset="0"/>
              </a:rPr>
              <a:t>όλες</a:t>
            </a:r>
            <a:r>
              <a:rPr lang="en-US" sz="4000" b="1" dirty="0">
                <a:solidFill>
                  <a:schemeClr val="tx1"/>
                </a:solidFill>
                <a:latin typeface="Segoe Script" panose="030B0504020000000003" pitchFamily="66" charset="0"/>
              </a:rPr>
              <a:t> </a:t>
            </a:r>
            <a:r>
              <a:rPr lang="en-US" sz="4000" b="1" dirty="0" err="1">
                <a:solidFill>
                  <a:schemeClr val="tx1"/>
                </a:solidFill>
                <a:latin typeface="Segoe Script" panose="030B0504020000000003" pitchFamily="66" charset="0"/>
              </a:rPr>
              <a:t>τις</a:t>
            </a:r>
            <a:r>
              <a:rPr lang="en-US" sz="4000" b="1" dirty="0">
                <a:solidFill>
                  <a:schemeClr val="tx1"/>
                </a:solidFill>
                <a:latin typeface="Segoe Script" panose="030B0504020000000003" pitchFamily="66" charset="0"/>
              </a:rPr>
              <a:t> </a:t>
            </a:r>
            <a:r>
              <a:rPr lang="en-US" sz="4000" b="1" dirty="0" err="1">
                <a:solidFill>
                  <a:schemeClr val="tx1"/>
                </a:solidFill>
                <a:latin typeface="Segoe Script" panose="030B0504020000000003" pitchFamily="66" charset="0"/>
              </a:rPr>
              <a:t>εργ</a:t>
            </a:r>
            <a:r>
              <a:rPr lang="en-US" sz="4000" b="1" dirty="0">
                <a:solidFill>
                  <a:schemeClr val="tx1"/>
                </a:solidFill>
                <a:latin typeface="Segoe Script" panose="030B0504020000000003" pitchFamily="66" charset="0"/>
              </a:rPr>
              <a:t>ασίες σου με επιτυχία! </a:t>
            </a:r>
            <a:br>
              <a:rPr lang="en-US" sz="4000" b="1" dirty="0">
                <a:solidFill>
                  <a:schemeClr val="tx1"/>
                </a:solidFill>
                <a:latin typeface="Segoe Script" panose="030B0504020000000003" pitchFamily="66" charset="0"/>
              </a:rPr>
            </a:br>
            <a:r>
              <a:rPr lang="en-US" sz="4000" b="1" dirty="0" err="1">
                <a:solidFill>
                  <a:schemeClr val="tx1"/>
                </a:solidFill>
                <a:latin typeface="Segoe Script" panose="030B0504020000000003" pitchFamily="66" charset="0"/>
              </a:rPr>
              <a:t>Χίλι</a:t>
            </a:r>
            <a:r>
              <a:rPr lang="en-US" sz="4000" b="1" dirty="0">
                <a:solidFill>
                  <a:schemeClr val="tx1"/>
                </a:solidFill>
                <a:latin typeface="Segoe Script" panose="030B0504020000000003" pitchFamily="66" charset="0"/>
              </a:rPr>
              <a:t>α μπράβο!</a:t>
            </a:r>
          </a:p>
        </p:txBody>
      </p:sp>
    </p:spTree>
    <p:extLst>
      <p:ext uri="{BB962C8B-B14F-4D97-AF65-F5344CB8AC3E}">
        <p14:creationId xmlns:p14="http://schemas.microsoft.com/office/powerpoint/2010/main" val="2273124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63B8BF32-3D48-4059-A14D-3E7D311A440C}"/>
              </a:ext>
            </a:extLst>
          </p:cNvPr>
          <p:cNvPicPr>
            <a:picLocks noChangeAspect="1"/>
          </p:cNvPicPr>
          <p:nvPr/>
        </p:nvPicPr>
        <p:blipFill rotWithShape="1">
          <a:blip r:embed="rId2"/>
          <a:srcRect t="7579" b="2005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Θέση περιεχομένου 2">
            <a:extLst>
              <a:ext uri="{FF2B5EF4-FFF2-40B4-BE49-F238E27FC236}">
                <a16:creationId xmlns:a16="http://schemas.microsoft.com/office/drawing/2014/main" id="{1A3772FF-29B6-4487-B847-3BB9178C5B90}"/>
              </a:ext>
            </a:extLst>
          </p:cNvPr>
          <p:cNvGraphicFramePr>
            <a:graphicFrameLocks noGrp="1"/>
          </p:cNvGraphicFramePr>
          <p:nvPr>
            <p:ph idx="1"/>
            <p:extLst>
              <p:ext uri="{D42A27DB-BD31-4B8C-83A1-F6EECF244321}">
                <p14:modId xmlns:p14="http://schemas.microsoft.com/office/powerpoint/2010/main" val="3569282108"/>
              </p:ext>
            </p:extLst>
          </p:nvPr>
        </p:nvGraphicFramePr>
        <p:xfrm>
          <a:off x="677334" y="2160589"/>
          <a:ext cx="3851122"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9426875"/>
      </p:ext>
    </p:extLst>
  </p:cSld>
  <p:clrMapOvr>
    <a:masterClrMapping/>
  </p:clrMapOvr>
</p:sld>
</file>

<file path=ppt/theme/theme1.xml><?xml version="1.0" encoding="utf-8"?>
<a:theme xmlns:a="http://schemas.openxmlformats.org/drawingml/2006/main" name="Όψη">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563</TotalTime>
  <Words>1867</Words>
  <Application>Microsoft Office PowerPoint</Application>
  <PresentationFormat>Ευρεία οθόνη</PresentationFormat>
  <Paragraphs>292</Paragraphs>
  <Slides>91</Slides>
  <Notes>0</Notes>
  <HiddenSlides>0</HiddenSlides>
  <MMClips>0</MMClips>
  <ScaleCrop>false</ScaleCrop>
  <HeadingPairs>
    <vt:vector size="6" baseType="variant">
      <vt:variant>
        <vt:lpstr>Γραμματοσειρές που χρησιμοποιούνται</vt:lpstr>
      </vt:variant>
      <vt:variant>
        <vt:i4>14</vt:i4>
      </vt:variant>
      <vt:variant>
        <vt:lpstr>Θέμα</vt:lpstr>
      </vt:variant>
      <vt:variant>
        <vt:i4>1</vt:i4>
      </vt:variant>
      <vt:variant>
        <vt:lpstr>Τίτλοι διαφανειών</vt:lpstr>
      </vt:variant>
      <vt:variant>
        <vt:i4>91</vt:i4>
      </vt:variant>
    </vt:vector>
  </HeadingPairs>
  <TitlesOfParts>
    <vt:vector size="106" baseType="lpstr">
      <vt:lpstr>Abadi</vt:lpstr>
      <vt:lpstr>Arial</vt:lpstr>
      <vt:lpstr>Arial Nova</vt:lpstr>
      <vt:lpstr>Arimo</vt:lpstr>
      <vt:lpstr>Bookman Old Style</vt:lpstr>
      <vt:lpstr>Century Gothic</vt:lpstr>
      <vt:lpstr>Comic Sans MS</vt:lpstr>
      <vt:lpstr>Courier New</vt:lpstr>
      <vt:lpstr>Segoe Print</vt:lpstr>
      <vt:lpstr>Segoe Script</vt:lpstr>
      <vt:lpstr>Tahoma</vt:lpstr>
      <vt:lpstr>Times New Roman</vt:lpstr>
      <vt:lpstr>Trebuchet MS</vt:lpstr>
      <vt:lpstr>Wingdings 3</vt:lpstr>
      <vt:lpstr>Όψη</vt:lpstr>
      <vt:lpstr>ΕΡΓΑΣΙΕΣ ΓΙΑ ΤΗΝ ΠΕΡΙΟΔΟ:  18/1/2021-22/1/2021</vt:lpstr>
      <vt:lpstr>Δευτέρα, 18 Ιανουαρίου</vt:lpstr>
      <vt:lpstr>Ας ξεκινήσουμε με παιχνίδια επανάληψης! Πάτησε στον σύνδεσμο που ακολουθεί και παίξε με τις φωνούλες: θ,μ,η,γ για να τις θυμηθείς.</vt:lpstr>
      <vt:lpstr>Πήγαινε στην Α΄τάξη και βρες τα μαθήματα της ενότητας που έχουμε ολοκληρώσει!</vt:lpstr>
      <vt:lpstr>Τώρα μπορείς να λύσεις τα επαναληπτικά φύλλα εργασίας που σας έχω δώσει στο σετ με το σπιτάκι, με τίτλο: «Επανάληψη στις φωνούλες: θ,μ,η,γ!»  </vt:lpstr>
      <vt:lpstr>Δευτέρα,  18 Ιανουαρίου</vt:lpstr>
      <vt:lpstr>Ας θυμηθούμε λίγο το σπιτάκι του 7!</vt:lpstr>
      <vt:lpstr>Κάπως έτσι…</vt:lpstr>
      <vt:lpstr>Παρουσίαση του PowerPoint</vt:lpstr>
      <vt:lpstr>Πάρε τώρα 7 αντικείμενα, ό,τι έχεις στο σπίτι (καλαμάκια, αυτοκινητάκια, κουμπιά) και μοίρασέ τα στα δυο παιδιά με όποιο τρόπο θέλεις. Για να δούμε τα κατάφερες; Γράψε όλους τους τρόπους στο καινούριο τετράδιό σου.  </vt:lpstr>
      <vt:lpstr>Αν ερχόταν ακόμη ένα παιδάκι, με πόσους τρόπους  θα παίρνατε τα αντικείμενα και θα φτιάχνατε το 7; Ας δούμε μερικά παραδείγματα…</vt:lpstr>
      <vt:lpstr>Τα ζευγαράκια του 7</vt:lpstr>
      <vt:lpstr>Και τώρα ας ακούσουμε το σπιτάκι του 7, εδώ:</vt:lpstr>
      <vt:lpstr>Πάρε το γαλάζιο τετράδιο Μαθηματικών και σημείωσε σε αυτό τα ζευγαράκια του 7!  Στη συνέχεια, κάνε τις σελ.11 και σελ.12 από το Βιβλιαράκι SPYRAL που σας εδωσα. </vt:lpstr>
      <vt:lpstr>Ώρα για ξεκούραση! Ας ακούσουμε το τραγουδάκι του 7!!</vt:lpstr>
      <vt:lpstr>Τρίτη, 19 Ιανουαρίου</vt:lpstr>
      <vt:lpstr>Πάμε να ξυπνήσουμε με τραγούδι και κίνηση!! Έτοιμοι;</vt:lpstr>
      <vt:lpstr>Παρουσίαση του PowerPoint</vt:lpstr>
      <vt:lpstr>Ας ταξιδέψουμε στη Λιλιπούπολη! Θα περάσουμε αξέχαστα! Έτοιμοι; Πάμε λοιπόν!</vt:lpstr>
      <vt:lpstr>Παρουσίαση του PowerPoint</vt:lpstr>
      <vt:lpstr>Ας ξυπνήσουμε τις πέντε μας αισθήσεις στη Λιλιπούπολη!!  Απαντούμε τις ερωτήσεις προφορικά! </vt:lpstr>
      <vt:lpstr>Παρουσίαση του PowerPoint</vt:lpstr>
      <vt:lpstr>Άκουσα πως εκεί έχει έναν δεινόσαυρο. Τον λένε Γλυκόσαυρο!! Τρελλαίνεται για … γλυκά, πάστες και ζαχαρωτά!</vt:lpstr>
      <vt:lpstr>Μήπως τον είδε κανείς; </vt:lpstr>
      <vt:lpstr>Ο γλυκόσαυρος</vt:lpstr>
      <vt:lpstr>Θα φτιάξω το πιο γλυκό, γλυκό που έγινε ποτέ!!  https://www.youtube.com/watch?v=3qUiYWF36WY </vt:lpstr>
      <vt:lpstr>Ας ακούσουμε το τραγουδάκι του μάγειρα Τσελεμεντέ, να δώσουμε έμπνευση στον Γλυκόσαυρό μας!!</vt:lpstr>
      <vt:lpstr>Ας ακούσουμε όμως ποιος έφτιαξε πρώτος το πιο γλυκό, γλυκό που έγινε ποτέ!!    https://www.youtube.com/watch?v=bcNjlqUdANU </vt:lpstr>
      <vt:lpstr>Η γιαγιά μου η Βροντοσαυρίνα Γλυκερίνα!!!</vt:lpstr>
      <vt:lpstr>Τι λέτε κι εσείς να φτιάξετε τον δικό σας Γλυκόσαυρο, παιδιά; Πάρτε  μια άσπρη κόλλα και σχεδιάστε τον κι αφού του αρέσουν τα γλυκά… Κόψτε λέξεις και γλυκά από περιοδικά! Αν δεν έχετε περιοδικά, μπορείτε να τα σχεδιάσετε!  Γεμίστε τον Γλυκόσαυρό σας με γλυκές λέξεις! Για να δούμε ποιος θα κάνει τον πιο γλυκό Γλυκόσαυρο!</vt:lpstr>
      <vt:lpstr>Δείτε μερικές ιδέες άλλων παιδιών εδώ:</vt:lpstr>
      <vt:lpstr>Να ολοκληρώσεις την εξάσκησή σου σήμερα κάνοντας ανάγνωση του κειμένου:  «Ο γλυκόσαυρος». Σας το έστειλα και σε φυλλάδιο.</vt:lpstr>
      <vt:lpstr>Τρίτη,  19 Ιανουαρίου</vt:lpstr>
      <vt:lpstr>Κάνε τις σελ.13 και σελ.14 από το Βιβλιαράκι SPYRAL που σας έδωσα. </vt:lpstr>
      <vt:lpstr>Τετάρτη, 20 Ιανουαρίου</vt:lpstr>
      <vt:lpstr>Παιδιά,  ο Γλυκόσαυρος πάλι χάθηκε!!  Τον είδε κανείς; </vt:lpstr>
      <vt:lpstr>Μήπως τον είδε κανείς; </vt:lpstr>
      <vt:lpstr>Μπήκε σε μια σκάφη… Μαρμελάδα, για να δροσιστεί!!</vt:lpstr>
      <vt:lpstr>Να διαβάσεις το κείμενο και να κυκλώσεις όλες τις γλυκές λεξούλες! Αφού τις αντιγράψεις στο τετράδιό σου, να τις μεταφέρεις σε κεφαλαία! Να θυμάσαι! Τα κεφαλαία δε θέλουν τόνο! </vt:lpstr>
      <vt:lpstr>Σήμερα, θα συνεχίσουμε με  επανάληψη μέσα από το  Τ. Εργασιών μας!!</vt:lpstr>
      <vt:lpstr>Παρουσίαση του PowerPoint</vt:lpstr>
      <vt:lpstr>Παρουσίαση του PowerPoint</vt:lpstr>
      <vt:lpstr>Παρουσίαση του PowerPoint</vt:lpstr>
      <vt:lpstr>Παρουσίαση του PowerPoint</vt:lpstr>
      <vt:lpstr>Σοκολάτα</vt:lpstr>
      <vt:lpstr>Παρουσίαση του PowerPoint</vt:lpstr>
      <vt:lpstr>Παρουσίαση του PowerPoint</vt:lpstr>
      <vt:lpstr>Παρουσίαση του PowerPoint</vt:lpstr>
      <vt:lpstr>Παρουσίαση του PowerPoint</vt:lpstr>
      <vt:lpstr>Τετάρτη,  20 Ιανουαρίου</vt:lpstr>
      <vt:lpstr>Ας πάμε στη σελίδα 74, του Βιβλίου Μαθηματικών!</vt:lpstr>
      <vt:lpstr>Παρουσίαση του PowerPoint</vt:lpstr>
      <vt:lpstr>Παρουσίαση του PowerPoint</vt:lpstr>
      <vt:lpstr>Παρουσίαση του PowerPoint</vt:lpstr>
      <vt:lpstr>Παρουσίαση του PowerPoint</vt:lpstr>
      <vt:lpstr>Πέμπτη, 21 Ιανουαρίου</vt:lpstr>
      <vt:lpstr>Ας ακούσουμε το τραγούδι με τη σούπα της κυρίας Φωτεινής! https://www.youtube.com/watch?v=pZdn4dp-Dww </vt:lpstr>
      <vt:lpstr>Μπορείτε να σκεφτείτε άλλες σούπες που μπορεί να φτιάξει η κυρία Φωτεινή;</vt:lpstr>
      <vt:lpstr>Οι λέξεις που φτιάχνονται από δυο άλλες λέξεις λέγονται «σύνθετες λέξεις».</vt:lpstr>
      <vt:lpstr>Μπορείς να γράψεις σύνθετες λέξεις με τη λέξη: πίτα, στο γαλάζιο τετράδιό σου!</vt:lpstr>
      <vt:lpstr>Τώρα συνεχίζουμε με επανάληψη παίζοντας τα παιχνίδια εδώ:</vt:lpstr>
      <vt:lpstr>Μπορείς τώρα θα εργαστείς σε όποιο φυλλάδιο θες από το σετ με το σπιτάκι που σου έστειλα! Ανυπομονώ να δω τις απαντήσεις σου!!</vt:lpstr>
      <vt:lpstr>Πέμπτη,  21 Ιανουαρίου</vt:lpstr>
      <vt:lpstr>Παρουσίαση του PowerPoint</vt:lpstr>
      <vt:lpstr>Παρουσίαση του PowerPoint</vt:lpstr>
      <vt:lpstr>Ο Σαμπέρ είχε 6 καραβάκια κι έδωσε το 1 στον Ορφέα. Πόσα του έμειναν;</vt:lpstr>
      <vt:lpstr>Ο Σαμπέρ είχε 6 καραβάκια κι έδωσε 5 στον Ορφέα. Πόσα του έμειναν;</vt:lpstr>
      <vt:lpstr>Ας δούμε ξανά όλες τις μαθηματικές μας προτάσεις… Στην αφαίρεση, βγάζουμε, κατεβαίνουμε σκαλάκια. Πάντα θα θυμόμαστε ότι για να κατεβούμε πατάμε τον μεγάλο…</vt:lpstr>
      <vt:lpstr>Βλέπουμε λοιπόν ξανά τις μαθηματικές προτάσεις που φτιάξαμε…</vt:lpstr>
      <vt:lpstr>Μπορείς να κάνεις τη  σελ. 113, στο Βιβλίο Μαθηματικών σου!</vt:lpstr>
      <vt:lpstr>Παρασκευή, 22 Ιανουαρίου</vt:lpstr>
      <vt:lpstr>Ας ολοκληρώσουμε την ενότητα: «Μια παράσταση στην πλατεία», γράφοντας μερικές προτασούλες στον «Μικρό συγγραφέα»!</vt:lpstr>
      <vt:lpstr>Θυμάστε την ιστορία με τη γάτα; Αν η γάτα κοιταζόταν στον καθρέφτη της κυρίας Επιθετούλας μας, πώς θα έλεγε τον εαυτό της άραγε;</vt:lpstr>
      <vt:lpstr>Μα γιατί της δώσαμε όλα αυτά τα επίθετα;</vt:lpstr>
      <vt:lpstr>Παρουσίαση του PowerPoint</vt:lpstr>
      <vt:lpstr>-Ανέβηκε στη σκηνή!</vt:lpstr>
      <vt:lpstr>Παρουσίαση του PowerPoint</vt:lpstr>
      <vt:lpstr>-Τι άλλη ζαβολιά έκανε η γάτα;</vt:lpstr>
      <vt:lpstr>Να τη στο καζάνι με τη σοκολάτα!</vt:lpstr>
      <vt:lpstr>Τώρα, χρησιμοποιούμε το τρένο της αφήγησης, που έχουμε μάθει, και γράφουμε μερικές προτασούλες..</vt:lpstr>
      <vt:lpstr>Γράφουμε στο καινούριο γαλάζιο τετράδιο. Δεν ξεχνάμε να βάζουμε τελεία στο τέλος και κεφαλαίο στην αρχή!!! Προσοχή, να αφήνουμε σωστό διάστημα ανάμεσα στις λέξεις μας!</vt:lpstr>
      <vt:lpstr>Παρουσίαση του PowerPoint</vt:lpstr>
      <vt:lpstr>Παρασκευή,  22 Ιανουαρίου</vt:lpstr>
      <vt:lpstr>Ας πάμε στη σελίδα 78, του Βιβλίου Μαθηματικών!</vt:lpstr>
      <vt:lpstr>6-2=4</vt:lpstr>
      <vt:lpstr>Παρουσίαση του PowerPoint</vt:lpstr>
      <vt:lpstr>Παρουσίαση του PowerPoint</vt:lpstr>
      <vt:lpstr>Παρουσίαση του PowerPoint</vt:lpstr>
      <vt:lpstr>Παρουσίαση του PowerPoint</vt:lpstr>
      <vt:lpstr>Συγχαρητήρια!  Κατάφερες να ολοκληρώσεις όλες τις εργασίες σου με επιτυχία!  Χίλια μπράβο!</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ΕΡΓΑΣΙΕΣ ΓΙΑ ΤΗΝ ΠΕΡΙΟΔΟ:  18/1/2021-22/1/2021</dc:title>
  <dc:creator>Andreas Iasonos</dc:creator>
  <cp:lastModifiedBy>Iasonos Andreas</cp:lastModifiedBy>
  <cp:revision>14</cp:revision>
  <dcterms:created xsi:type="dcterms:W3CDTF">2021-01-13T06:56:30Z</dcterms:created>
  <dcterms:modified xsi:type="dcterms:W3CDTF">2021-01-15T07:37:13Z</dcterms:modified>
</cp:coreProperties>
</file>